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59" r:id="rId7"/>
    <p:sldId id="261" r:id="rId8"/>
    <p:sldId id="263" r:id="rId9"/>
    <p:sldId id="264" r:id="rId10"/>
    <p:sldId id="269" r:id="rId11"/>
    <p:sldId id="270" r:id="rId12"/>
    <p:sldId id="373" r:id="rId13"/>
    <p:sldId id="272" r:id="rId14"/>
    <p:sldId id="273" r:id="rId15"/>
    <p:sldId id="274" r:id="rId16"/>
    <p:sldId id="277" r:id="rId17"/>
    <p:sldId id="278" r:id="rId18"/>
    <p:sldId id="279" r:id="rId19"/>
    <p:sldId id="380" r:id="rId20"/>
    <p:sldId id="285" r:id="rId21"/>
    <p:sldId id="362" r:id="rId22"/>
    <p:sldId id="288" r:id="rId23"/>
    <p:sldId id="289" r:id="rId24"/>
    <p:sldId id="379" r:id="rId25"/>
    <p:sldId id="378" r:id="rId26"/>
    <p:sldId id="374" r:id="rId27"/>
    <p:sldId id="377" r:id="rId28"/>
    <p:sldId id="34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eeshika Gopal" initials="HG" lastIdx="2" clrIdx="0">
    <p:extLst>
      <p:ext uri="{19B8F6BF-5375-455C-9EA6-DF929625EA0E}">
        <p15:presenceInfo xmlns:p15="http://schemas.microsoft.com/office/powerpoint/2012/main" userId="S::hrg@investmauritius.com::7936a65f-646d-4ab9-8b88-3b9747ff37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48B"/>
    <a:srgbClr val="005B90"/>
    <a:srgbClr val="294457"/>
    <a:srgbClr val="65B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67" d="100"/>
          <a:sy n="67" d="100"/>
        </p:scale>
        <p:origin x="6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5348C7-1C62-4B87-9C91-2A39EA83C0D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86577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348C7-1C62-4B87-9C91-2A39EA83C0D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85229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348C7-1C62-4B87-9C91-2A39EA83C0D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132564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9ED99-0F07-47E5-BFB6-7B262F059CBB}"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74167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ED99-0F07-47E5-BFB6-7B262F059CBB}"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266253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59ED99-0F07-47E5-BFB6-7B262F059CBB}"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19737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9ED99-0F07-47E5-BFB6-7B262F059CBB}"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3428722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9ED99-0F07-47E5-BFB6-7B262F059CBB}"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138133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9ED99-0F07-47E5-BFB6-7B262F059CBB}"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309588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9ED99-0F07-47E5-BFB6-7B262F059CBB}"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149894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9ED99-0F07-47E5-BFB6-7B262F059CBB}"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258143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348C7-1C62-4B87-9C91-2A39EA83C0D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2810964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9ED99-0F07-47E5-BFB6-7B262F059CBB}"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1940617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ED99-0F07-47E5-BFB6-7B262F059CBB}"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223515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ED99-0F07-47E5-BFB6-7B262F059CBB}"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D10C-8707-445F-BC2D-23DB8E48E7C6}" type="slidenum">
              <a:rPr lang="en-US" smtClean="0"/>
              <a:t>‹#›</a:t>
            </a:fld>
            <a:endParaRPr lang="en-US"/>
          </a:p>
        </p:txBody>
      </p:sp>
    </p:spTree>
    <p:extLst>
      <p:ext uri="{BB962C8B-B14F-4D97-AF65-F5344CB8AC3E}">
        <p14:creationId xmlns:p14="http://schemas.microsoft.com/office/powerpoint/2010/main" val="79720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5348C7-1C62-4B87-9C91-2A39EA83C0D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250939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5348C7-1C62-4B87-9C91-2A39EA83C0D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313685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5348C7-1C62-4B87-9C91-2A39EA83C0D3}"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22079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5348C7-1C62-4B87-9C91-2A39EA83C0D3}"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328435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348C7-1C62-4B87-9C91-2A39EA83C0D3}"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366278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348C7-1C62-4B87-9C91-2A39EA83C0D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222505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348C7-1C62-4B87-9C91-2A39EA83C0D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14E00-35E6-4166-87A3-5E6F4AB848F6}" type="slidenum">
              <a:rPr lang="en-US" smtClean="0"/>
              <a:t>‹#›</a:t>
            </a:fld>
            <a:endParaRPr lang="en-US"/>
          </a:p>
        </p:txBody>
      </p:sp>
    </p:spTree>
    <p:extLst>
      <p:ext uri="{BB962C8B-B14F-4D97-AF65-F5344CB8AC3E}">
        <p14:creationId xmlns:p14="http://schemas.microsoft.com/office/powerpoint/2010/main" val="139963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348C7-1C62-4B87-9C91-2A39EA83C0D3}"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14E00-35E6-4166-87A3-5E6F4AB848F6}" type="slidenum">
              <a:rPr lang="en-US" smtClean="0"/>
              <a:t>‹#›</a:t>
            </a:fld>
            <a:endParaRPr lang="en-US"/>
          </a:p>
        </p:txBody>
      </p:sp>
    </p:spTree>
    <p:extLst>
      <p:ext uri="{BB962C8B-B14F-4D97-AF65-F5344CB8AC3E}">
        <p14:creationId xmlns:p14="http://schemas.microsoft.com/office/powerpoint/2010/main" val="55606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9ED99-0F07-47E5-BFB6-7B262F059CBB}"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5D10C-8707-445F-BC2D-23DB8E48E7C6}" type="slidenum">
              <a:rPr lang="en-US" smtClean="0"/>
              <a:t>‹#›</a:t>
            </a:fld>
            <a:endParaRPr lang="en-US"/>
          </a:p>
        </p:txBody>
      </p:sp>
    </p:spTree>
    <p:extLst>
      <p:ext uri="{BB962C8B-B14F-4D97-AF65-F5344CB8AC3E}">
        <p14:creationId xmlns:p14="http://schemas.microsoft.com/office/powerpoint/2010/main" val="1379299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0.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30.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4.png"/><Relationship Id="rId5" Type="http://schemas.openxmlformats.org/officeDocument/2006/relationships/image" Target="../media/image9.emf"/><Relationship Id="rId10" Type="http://schemas.openxmlformats.org/officeDocument/2006/relationships/image" Target="../media/image13.pn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1D12F91-3E19-441C-BCAF-0464BA08EDA2}"/>
              </a:ext>
            </a:extLst>
          </p:cNvPr>
          <p:cNvSpPr/>
          <p:nvPr/>
        </p:nvSpPr>
        <p:spPr>
          <a:xfrm>
            <a:off x="963381" y="3396411"/>
            <a:ext cx="10441449"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80BA26"/>
                </a:solidFill>
                <a:latin typeface="Gill Sans MT" panose="020B0502020104020203"/>
              </a:rPr>
              <a:t>Support for T</a:t>
            </a:r>
            <a:r>
              <a:rPr kumimoji="0" lang="en-US" sz="2800" b="1" i="0" u="none" strike="noStrike" kern="1200" cap="none" spc="0" normalizeH="0" baseline="0" noProof="0" dirty="0" err="1">
                <a:ln>
                  <a:noFill/>
                </a:ln>
                <a:solidFill>
                  <a:srgbClr val="80BA26"/>
                </a:solidFill>
                <a:effectLst/>
                <a:uLnTx/>
                <a:uFillTx/>
                <a:latin typeface="Gill Sans MT" panose="020B0502020104020203"/>
                <a:ea typeface="+mn-ea"/>
                <a:cs typeface="+mn-cs"/>
              </a:rPr>
              <a:t>rade</a:t>
            </a:r>
            <a:r>
              <a:rPr kumimoji="0" lang="en-US" sz="2800" b="1" i="0" u="none" strike="noStrike" kern="1200" cap="none" spc="0" normalizeH="0" baseline="0" noProof="0" dirty="0">
                <a:ln>
                  <a:noFill/>
                </a:ln>
                <a:solidFill>
                  <a:srgbClr val="80BA26"/>
                </a:solidFill>
                <a:effectLst/>
                <a:uLnTx/>
                <a:uFillTx/>
                <a:latin typeface="Gill Sans MT" panose="020B0502020104020203"/>
                <a:ea typeface="+mn-ea"/>
                <a:cs typeface="+mn-cs"/>
              </a:rPr>
              <a:t> Promotion and Marketing Scheme (TPMS)</a:t>
            </a:r>
            <a:endParaRPr kumimoji="0" lang="en-US" sz="2800" b="0" i="0" u="none" strike="noStrike" kern="1200" cap="none" spc="0" normalizeH="0" baseline="0" noProof="0" dirty="0">
              <a:ln>
                <a:noFill/>
              </a:ln>
              <a:solidFill>
                <a:srgbClr val="80BA26"/>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0F78A3BB-E90C-4D78-84DD-7226524802EE}"/>
              </a:ext>
            </a:extLst>
          </p:cNvPr>
          <p:cNvSpPr/>
          <p:nvPr/>
        </p:nvSpPr>
        <p:spPr>
          <a:xfrm>
            <a:off x="2755480" y="2328699"/>
            <a:ext cx="6807185"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548B"/>
                </a:solidFill>
                <a:effectLst/>
                <a:uLnTx/>
                <a:uFillTx/>
                <a:latin typeface="Gill Sans MT" panose="020B0502020104020203"/>
                <a:ea typeface="+mn-ea"/>
                <a:cs typeface="+mn-cs"/>
              </a:rPr>
              <a:t>Economic Development Board</a:t>
            </a:r>
          </a:p>
        </p:txBody>
      </p:sp>
      <p:sp>
        <p:nvSpPr>
          <p:cNvPr id="2" name="Rectangle 1">
            <a:extLst>
              <a:ext uri="{FF2B5EF4-FFF2-40B4-BE49-F238E27FC236}">
                <a16:creationId xmlns:a16="http://schemas.microsoft.com/office/drawing/2014/main" id="{B5A6CBC0-C42F-4A82-BDAB-850EF8408C32}"/>
              </a:ext>
            </a:extLst>
          </p:cNvPr>
          <p:cNvSpPr/>
          <p:nvPr/>
        </p:nvSpPr>
        <p:spPr>
          <a:xfrm>
            <a:off x="4233644" y="3154261"/>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759B473A-2185-4F44-9B56-C39E347A8990}"/>
              </a:ext>
            </a:extLst>
          </p:cNvPr>
          <p:cNvGrpSpPr/>
          <p:nvPr/>
        </p:nvGrpSpPr>
        <p:grpSpPr>
          <a:xfrm>
            <a:off x="5458444" y="4195199"/>
            <a:ext cx="1451296" cy="1451296"/>
            <a:chOff x="5897458" y="4283549"/>
            <a:chExt cx="1451296" cy="1451296"/>
          </a:xfrm>
        </p:grpSpPr>
        <p:sp>
          <p:nvSpPr>
            <p:cNvPr id="5" name="Oval 4">
              <a:extLst>
                <a:ext uri="{FF2B5EF4-FFF2-40B4-BE49-F238E27FC236}">
                  <a16:creationId xmlns:a16="http://schemas.microsoft.com/office/drawing/2014/main" id="{A648A76B-146F-4AB6-AD57-9449BE0857DF}"/>
                </a:ext>
              </a:extLst>
            </p:cNvPr>
            <p:cNvSpPr/>
            <p:nvPr/>
          </p:nvSpPr>
          <p:spPr>
            <a:xfrm>
              <a:off x="5897458" y="4283549"/>
              <a:ext cx="1451296" cy="1451296"/>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Rectangle 3">
              <a:extLst>
                <a:ext uri="{FF2B5EF4-FFF2-40B4-BE49-F238E27FC236}">
                  <a16:creationId xmlns:a16="http://schemas.microsoft.com/office/drawing/2014/main" id="{6DC535E0-B833-4692-9685-BF46C55F6FD7}"/>
                </a:ext>
              </a:extLst>
            </p:cNvPr>
            <p:cNvSpPr/>
            <p:nvPr/>
          </p:nvSpPr>
          <p:spPr>
            <a:xfrm>
              <a:off x="6024170" y="4570751"/>
              <a:ext cx="1147831"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ill Sans MT" panose="020B0502020104020203"/>
                  <a:ea typeface="+mn-ea"/>
                  <a:cs typeface="+mn-cs"/>
                </a:rPr>
                <a:t>Oct 2020</a:t>
              </a:r>
              <a:endParaRPr kumimoji="0" lang="en-US" sz="2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055" y="-132779"/>
            <a:ext cx="4461887" cy="3155069"/>
          </a:xfrm>
          <a:prstGeom prst="rect">
            <a:avLst/>
          </a:prstGeom>
        </p:spPr>
      </p:pic>
    </p:spTree>
    <p:extLst>
      <p:ext uri="{BB962C8B-B14F-4D97-AF65-F5344CB8AC3E}">
        <p14:creationId xmlns:p14="http://schemas.microsoft.com/office/powerpoint/2010/main" val="170503032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
        <p:nvSpPr>
          <p:cNvPr id="3" name="Title 1"/>
          <p:cNvSpPr txBox="1">
            <a:spLocks/>
          </p:cNvSpPr>
          <p:nvPr/>
        </p:nvSpPr>
        <p:spPr>
          <a:xfrm>
            <a:off x="1524000" y="547067"/>
            <a:ext cx="9144000" cy="7700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115886"/>
                </a:solidFill>
                <a:latin typeface="Calibri" panose="020F0502020204030204" pitchFamily="34" charset="0"/>
                <a:cs typeface="Calibri" panose="020F0502020204030204" pitchFamily="34" charset="0"/>
              </a:rPr>
              <a:t>Section 2 - User Registration Process</a:t>
            </a:r>
          </a:p>
        </p:txBody>
      </p:sp>
      <p:sp>
        <p:nvSpPr>
          <p:cNvPr id="4" name="Title 1"/>
          <p:cNvSpPr txBox="1">
            <a:spLocks/>
          </p:cNvSpPr>
          <p:nvPr/>
        </p:nvSpPr>
        <p:spPr>
          <a:xfrm>
            <a:off x="1011176" y="1317072"/>
            <a:ext cx="10303872" cy="1117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rgbClr val="294457"/>
                </a:solidFill>
                <a:latin typeface="Tw Cen MT" panose="020B0602020104020603" pitchFamily="34" charset="0"/>
              </a:rPr>
              <a:t>Description</a:t>
            </a:r>
            <a:r>
              <a:rPr lang="en-US" sz="2000" dirty="0">
                <a:solidFill>
                  <a:srgbClr val="294457"/>
                </a:solidFill>
                <a:latin typeface="Tw Cen MT" panose="020B0602020104020603" pitchFamily="34" charset="0"/>
              </a:rPr>
              <a:t>: This process </a:t>
            </a:r>
            <a:r>
              <a:rPr lang="en-GB" sz="2000" dirty="0">
                <a:solidFill>
                  <a:srgbClr val="294457"/>
                </a:solidFill>
                <a:latin typeface="Tw Cen MT" panose="020B0602020104020603" pitchFamily="34" charset="0"/>
              </a:rPr>
              <a:t>describes the registration process of a new user to use the E-Licensing Platform to submit claims.</a:t>
            </a:r>
            <a:endParaRPr lang="en-US" sz="2000" dirty="0">
              <a:solidFill>
                <a:srgbClr val="294457"/>
              </a:solidFill>
              <a:latin typeface="Tw Cen MT" panose="020B0602020104020603" pitchFamily="34" charset="0"/>
            </a:endParaRPr>
          </a:p>
          <a:p>
            <a:pPr algn="l"/>
            <a:endParaRPr lang="en-US" sz="2000" dirty="0">
              <a:solidFill>
                <a:srgbClr val="294457"/>
              </a:solidFill>
              <a:latin typeface="Tw Cen MT" panose="020B0602020104020603" pitchFamily="34" charset="0"/>
            </a:endParaRPr>
          </a:p>
          <a:p>
            <a:pPr algn="l"/>
            <a:r>
              <a:rPr lang="en-US" sz="2000" b="1" dirty="0">
                <a:solidFill>
                  <a:srgbClr val="294457"/>
                </a:solidFill>
                <a:latin typeface="Tw Cen MT" panose="020B0602020104020603" pitchFamily="34" charset="0"/>
              </a:rPr>
              <a:t>Participants: </a:t>
            </a:r>
            <a:r>
              <a:rPr lang="en-US" sz="2000" dirty="0">
                <a:solidFill>
                  <a:srgbClr val="294457"/>
                </a:solidFill>
                <a:latin typeface="Tw Cen MT" panose="020B0602020104020603" pitchFamily="34" charset="0"/>
              </a:rPr>
              <a:t>Applicant</a:t>
            </a:r>
          </a:p>
        </p:txBody>
      </p:sp>
      <p:sp>
        <p:nvSpPr>
          <p:cNvPr id="2" name="Text Placeholder 4">
            <a:extLst>
              <a:ext uri="{FF2B5EF4-FFF2-40B4-BE49-F238E27FC236}">
                <a16:creationId xmlns:a16="http://schemas.microsoft.com/office/drawing/2014/main" id="{2E3142AE-FF92-42A4-BCAF-09CAEFF8A6F1}"/>
              </a:ext>
            </a:extLst>
          </p:cNvPr>
          <p:cNvSpPr txBox="1">
            <a:spLocks/>
          </p:cNvSpPr>
          <p:nvPr/>
        </p:nvSpPr>
        <p:spPr>
          <a:xfrm>
            <a:off x="382002" y="2642534"/>
            <a:ext cx="4563612" cy="3818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logs in to Business Portal; </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He clicks on the option “Register” at the top-right corner.</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He fills in the Registration Form and clicks on the “Register” button.</a:t>
            </a:r>
          </a:p>
          <a:p>
            <a:pPr>
              <a:lnSpc>
                <a:spcPct val="100000"/>
              </a:lnSpc>
              <a:buFont typeface="+mj-lt"/>
              <a:buAutoNum type="arabicPeriod"/>
            </a:pPr>
            <a:endParaRPr lang="pt-PT" sz="1000" dirty="0"/>
          </a:p>
          <a:p>
            <a:pPr marL="0" indent="0">
              <a:lnSpc>
                <a:spcPct val="100000"/>
              </a:lnSpc>
              <a:buNone/>
            </a:pPr>
            <a:endParaRPr lang="pt-PT" sz="1000"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pic>
        <p:nvPicPr>
          <p:cNvPr id="19" name="Picture 18">
            <a:extLst>
              <a:ext uri="{FF2B5EF4-FFF2-40B4-BE49-F238E27FC236}">
                <a16:creationId xmlns:a16="http://schemas.microsoft.com/office/drawing/2014/main" id="{3D2A3686-1847-41D9-986C-03DA688AC41F}"/>
              </a:ext>
            </a:extLst>
          </p:cNvPr>
          <p:cNvPicPr>
            <a:picLocks noChangeAspect="1"/>
          </p:cNvPicPr>
          <p:nvPr/>
        </p:nvPicPr>
        <p:blipFill>
          <a:blip r:embed="rId4"/>
          <a:stretch>
            <a:fillRect/>
          </a:stretch>
        </p:blipFill>
        <p:spPr>
          <a:xfrm>
            <a:off x="5570715" y="1864139"/>
            <a:ext cx="5610109" cy="3903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Speech Bubble: Oval 20">
            <a:extLst>
              <a:ext uri="{FF2B5EF4-FFF2-40B4-BE49-F238E27FC236}">
                <a16:creationId xmlns:a16="http://schemas.microsoft.com/office/drawing/2014/main" id="{45FB93F9-D768-4883-A332-736CA99750E3}"/>
              </a:ext>
            </a:extLst>
          </p:cNvPr>
          <p:cNvSpPr/>
          <p:nvPr/>
        </p:nvSpPr>
        <p:spPr>
          <a:xfrm>
            <a:off x="7887740" y="1762008"/>
            <a:ext cx="315847" cy="227950"/>
          </a:xfrm>
          <a:prstGeom prst="wedgeEllipseCallou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endParaRPr lang="pt-PT" sz="1400" b="1" dirty="0"/>
          </a:p>
        </p:txBody>
      </p:sp>
      <p:sp>
        <p:nvSpPr>
          <p:cNvPr id="23" name="Speech Bubble: Oval 22">
            <a:extLst>
              <a:ext uri="{FF2B5EF4-FFF2-40B4-BE49-F238E27FC236}">
                <a16:creationId xmlns:a16="http://schemas.microsoft.com/office/drawing/2014/main" id="{62EDDE5C-91F5-4229-8749-DA3D8889996D}"/>
              </a:ext>
            </a:extLst>
          </p:cNvPr>
          <p:cNvSpPr/>
          <p:nvPr/>
        </p:nvSpPr>
        <p:spPr>
          <a:xfrm>
            <a:off x="9917877" y="1748381"/>
            <a:ext cx="315847" cy="227950"/>
          </a:xfrm>
          <a:prstGeom prst="wedgeEllipseCallou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endParaRPr lang="pt-PT" sz="1400" b="1" dirty="0"/>
          </a:p>
        </p:txBody>
      </p:sp>
      <p:sp>
        <p:nvSpPr>
          <p:cNvPr id="25" name="Speech Bubble: Oval 24">
            <a:extLst>
              <a:ext uri="{FF2B5EF4-FFF2-40B4-BE49-F238E27FC236}">
                <a16:creationId xmlns:a16="http://schemas.microsoft.com/office/drawing/2014/main" id="{D0D392C5-D40D-40B7-8494-FD143A4899B7}"/>
              </a:ext>
            </a:extLst>
          </p:cNvPr>
          <p:cNvSpPr/>
          <p:nvPr/>
        </p:nvSpPr>
        <p:spPr>
          <a:xfrm>
            <a:off x="8122632" y="3427456"/>
            <a:ext cx="315847" cy="227950"/>
          </a:xfrm>
          <a:prstGeom prst="wedgeEllipseCallout">
            <a:avLst>
              <a:gd name="adj1" fmla="val -97858"/>
              <a:gd name="adj2" fmla="val 7354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a:t>
            </a:r>
            <a:endParaRPr lang="pt-PT" sz="1400" b="1" dirty="0"/>
          </a:p>
        </p:txBody>
      </p:sp>
      <p:sp>
        <p:nvSpPr>
          <p:cNvPr id="27" name="Speech Bubble: Oval 26">
            <a:extLst>
              <a:ext uri="{FF2B5EF4-FFF2-40B4-BE49-F238E27FC236}">
                <a16:creationId xmlns:a16="http://schemas.microsoft.com/office/drawing/2014/main" id="{08991706-5855-43DF-9A24-3E07CFE8D02F}"/>
              </a:ext>
            </a:extLst>
          </p:cNvPr>
          <p:cNvSpPr/>
          <p:nvPr/>
        </p:nvSpPr>
        <p:spPr>
          <a:xfrm>
            <a:off x="8122632" y="3414650"/>
            <a:ext cx="315847" cy="227950"/>
          </a:xfrm>
          <a:prstGeom prst="wedgeEllipseCallout">
            <a:avLst>
              <a:gd name="adj1" fmla="val 584742"/>
              <a:gd name="adj2" fmla="val 883183"/>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3</a:t>
            </a:r>
          </a:p>
        </p:txBody>
      </p:sp>
    </p:spTree>
    <p:extLst>
      <p:ext uri="{BB962C8B-B14F-4D97-AF65-F5344CB8AC3E}">
        <p14:creationId xmlns:p14="http://schemas.microsoft.com/office/powerpoint/2010/main" val="78318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
        <p:nvSpPr>
          <p:cNvPr id="3" name="Title 1"/>
          <p:cNvSpPr txBox="1">
            <a:spLocks/>
          </p:cNvSpPr>
          <p:nvPr/>
        </p:nvSpPr>
        <p:spPr>
          <a:xfrm>
            <a:off x="1524000" y="382830"/>
            <a:ext cx="9144000" cy="7700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115886"/>
                </a:solidFill>
                <a:latin typeface="Calibri" panose="020F0502020204030204" pitchFamily="34" charset="0"/>
                <a:cs typeface="Calibri" panose="020F0502020204030204" pitchFamily="34" charset="0"/>
              </a:rPr>
              <a:t>Section 2 - User Registration Process</a:t>
            </a:r>
          </a:p>
        </p:txBody>
      </p:sp>
      <p:sp>
        <p:nvSpPr>
          <p:cNvPr id="4" name="Title 1"/>
          <p:cNvSpPr txBox="1">
            <a:spLocks/>
          </p:cNvSpPr>
          <p:nvPr/>
        </p:nvSpPr>
        <p:spPr>
          <a:xfrm>
            <a:off x="876952" y="1157744"/>
            <a:ext cx="10303872" cy="1117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rgbClr val="294457"/>
                </a:solidFill>
                <a:latin typeface="Tw Cen MT" panose="020B0602020104020603" pitchFamily="34" charset="0"/>
              </a:rPr>
              <a:t>Description</a:t>
            </a:r>
            <a:r>
              <a:rPr lang="en-US" sz="2000" dirty="0">
                <a:solidFill>
                  <a:srgbClr val="294457"/>
                </a:solidFill>
                <a:latin typeface="Tw Cen MT" panose="020B0602020104020603" pitchFamily="34" charset="0"/>
              </a:rPr>
              <a:t>: This process </a:t>
            </a:r>
            <a:r>
              <a:rPr lang="en-GB" sz="2000" dirty="0">
                <a:solidFill>
                  <a:srgbClr val="294457"/>
                </a:solidFill>
                <a:latin typeface="Tw Cen MT" panose="020B0602020104020603" pitchFamily="34" charset="0"/>
              </a:rPr>
              <a:t>describes the registration process of a new user to use the E-Licensing Platform to submit claims.</a:t>
            </a:r>
            <a:endParaRPr lang="en-US" sz="2000" dirty="0">
              <a:solidFill>
                <a:srgbClr val="294457"/>
              </a:solidFill>
              <a:latin typeface="Tw Cen MT" panose="020B0602020104020603" pitchFamily="34" charset="0"/>
            </a:endParaRPr>
          </a:p>
          <a:p>
            <a:pPr algn="l"/>
            <a:endParaRPr lang="en-US" sz="2000" dirty="0">
              <a:solidFill>
                <a:srgbClr val="294457"/>
              </a:solidFill>
              <a:latin typeface="Tw Cen MT" panose="020B0602020104020603" pitchFamily="34" charset="0"/>
            </a:endParaRPr>
          </a:p>
          <a:p>
            <a:pPr algn="l"/>
            <a:r>
              <a:rPr lang="en-US" sz="2000" b="1" dirty="0">
                <a:solidFill>
                  <a:srgbClr val="294457"/>
                </a:solidFill>
                <a:latin typeface="Tw Cen MT" panose="020B0602020104020603" pitchFamily="34" charset="0"/>
              </a:rPr>
              <a:t>Participants: </a:t>
            </a:r>
            <a:r>
              <a:rPr lang="en-US" sz="2000" dirty="0">
                <a:solidFill>
                  <a:srgbClr val="294457"/>
                </a:solidFill>
                <a:latin typeface="Tw Cen MT" panose="020B0602020104020603" pitchFamily="34" charset="0"/>
              </a:rPr>
              <a:t>Applicant</a:t>
            </a:r>
          </a:p>
        </p:txBody>
      </p:sp>
      <p:sp>
        <p:nvSpPr>
          <p:cNvPr id="2" name="Text Placeholder 4">
            <a:extLst>
              <a:ext uri="{FF2B5EF4-FFF2-40B4-BE49-F238E27FC236}">
                <a16:creationId xmlns:a16="http://schemas.microsoft.com/office/drawing/2014/main" id="{2E3142AE-FF92-42A4-BCAF-09CAEFF8A6F1}"/>
              </a:ext>
            </a:extLst>
          </p:cNvPr>
          <p:cNvSpPr txBox="1">
            <a:spLocks/>
          </p:cNvSpPr>
          <p:nvPr/>
        </p:nvSpPr>
        <p:spPr>
          <a:xfrm>
            <a:off x="358938" y="2249229"/>
            <a:ext cx="4789026" cy="4243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clicks on “Request Code” to receive the confirmation code on the mobile number input; </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He will have to create a password for the account and confirm it on the system.</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will be prompted to log in to complete the registration process to fill in his personal details.</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Additional info like: Type of User (Individual/Company/Global Business), Address, National Identity Card/Business Registration Number, Notification channels should be filled in.</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Once the “Submit” button is clicked, the registration process is deemed complete and the applicant can log in on the E-Licensing Platform to submit a claim.</a:t>
            </a:r>
          </a:p>
          <a:p>
            <a:pPr>
              <a:lnSpc>
                <a:spcPct val="100000"/>
              </a:lnSpc>
              <a:buFont typeface="+mj-lt"/>
              <a:buAutoNum type="arabicPeriod"/>
            </a:pPr>
            <a:endParaRPr lang="pt-PT" sz="1000" dirty="0"/>
          </a:p>
          <a:p>
            <a:pPr marL="0" indent="0">
              <a:lnSpc>
                <a:spcPct val="100000"/>
              </a:lnSpc>
              <a:buNone/>
            </a:pPr>
            <a:endParaRPr lang="pt-PT" sz="1000"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pic>
        <p:nvPicPr>
          <p:cNvPr id="12" name="Picture 11">
            <a:extLst>
              <a:ext uri="{FF2B5EF4-FFF2-40B4-BE49-F238E27FC236}">
                <a16:creationId xmlns:a16="http://schemas.microsoft.com/office/drawing/2014/main" id="{346C3D46-48F7-4115-A364-7931DBDCC1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636" y="1785862"/>
            <a:ext cx="5725795" cy="2125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peech Bubble: Oval 6">
            <a:extLst>
              <a:ext uri="{FF2B5EF4-FFF2-40B4-BE49-F238E27FC236}">
                <a16:creationId xmlns:a16="http://schemas.microsoft.com/office/drawing/2014/main" id="{955FF576-B955-4960-803D-FD877378EA17}"/>
              </a:ext>
            </a:extLst>
          </p:cNvPr>
          <p:cNvSpPr/>
          <p:nvPr/>
        </p:nvSpPr>
        <p:spPr>
          <a:xfrm>
            <a:off x="8101279" y="2269299"/>
            <a:ext cx="315847" cy="227950"/>
          </a:xfrm>
          <a:prstGeom prst="wedgeEllipseCallout">
            <a:avLst>
              <a:gd name="adj1" fmla="val -26145"/>
              <a:gd name="adj2" fmla="val 7722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endParaRPr lang="pt-PT" sz="1400" b="1" dirty="0"/>
          </a:p>
        </p:txBody>
      </p:sp>
      <p:sp>
        <p:nvSpPr>
          <p:cNvPr id="8" name="Speech Bubble: Oval 7">
            <a:extLst>
              <a:ext uri="{FF2B5EF4-FFF2-40B4-BE49-F238E27FC236}">
                <a16:creationId xmlns:a16="http://schemas.microsoft.com/office/drawing/2014/main" id="{DE427CF1-02E9-4A65-9F93-3947436ABA77}"/>
              </a:ext>
            </a:extLst>
          </p:cNvPr>
          <p:cNvSpPr/>
          <p:nvPr/>
        </p:nvSpPr>
        <p:spPr>
          <a:xfrm>
            <a:off x="8101279" y="2269299"/>
            <a:ext cx="315847" cy="227950"/>
          </a:xfrm>
          <a:prstGeom prst="wedgeEllipseCallout">
            <a:avLst>
              <a:gd name="adj1" fmla="val 412100"/>
              <a:gd name="adj2" fmla="val 5882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1</a:t>
            </a:r>
          </a:p>
        </p:txBody>
      </p:sp>
      <p:sp>
        <p:nvSpPr>
          <p:cNvPr id="9" name="Speech Bubble: Oval 8">
            <a:extLst>
              <a:ext uri="{FF2B5EF4-FFF2-40B4-BE49-F238E27FC236}">
                <a16:creationId xmlns:a16="http://schemas.microsoft.com/office/drawing/2014/main" id="{9B6DB698-BA0A-4587-8812-54A1195DAE6B}"/>
              </a:ext>
            </a:extLst>
          </p:cNvPr>
          <p:cNvSpPr/>
          <p:nvPr/>
        </p:nvSpPr>
        <p:spPr>
          <a:xfrm>
            <a:off x="7263079" y="2957097"/>
            <a:ext cx="315847" cy="227950"/>
          </a:xfrm>
          <a:prstGeom prst="wedgeEllipseCallout">
            <a:avLst>
              <a:gd name="adj1" fmla="val -100514"/>
              <a:gd name="adj2" fmla="val 91942"/>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endParaRPr lang="pt-PT" sz="1400" b="1" dirty="0"/>
          </a:p>
        </p:txBody>
      </p:sp>
      <p:sp>
        <p:nvSpPr>
          <p:cNvPr id="10" name="Speech Bubble: Oval 9">
            <a:extLst>
              <a:ext uri="{FF2B5EF4-FFF2-40B4-BE49-F238E27FC236}">
                <a16:creationId xmlns:a16="http://schemas.microsoft.com/office/drawing/2014/main" id="{21005549-3DAF-4FE6-BAE5-7B13D0F06D89}"/>
              </a:ext>
            </a:extLst>
          </p:cNvPr>
          <p:cNvSpPr/>
          <p:nvPr/>
        </p:nvSpPr>
        <p:spPr>
          <a:xfrm>
            <a:off x="7263079" y="2945418"/>
            <a:ext cx="315847" cy="227950"/>
          </a:xfrm>
          <a:prstGeom prst="wedgeEllipseCallout">
            <a:avLst>
              <a:gd name="adj1" fmla="val 104001"/>
              <a:gd name="adj2" fmla="val 2759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endParaRPr lang="pt-PT" sz="1400" b="1" dirty="0"/>
          </a:p>
        </p:txBody>
      </p:sp>
      <p:pic>
        <p:nvPicPr>
          <p:cNvPr id="38" name="Picture 37">
            <a:extLst>
              <a:ext uri="{FF2B5EF4-FFF2-40B4-BE49-F238E27FC236}">
                <a16:creationId xmlns:a16="http://schemas.microsoft.com/office/drawing/2014/main" id="{CA6A9C33-A20E-41A5-A825-129FCC8A9506}"/>
              </a:ext>
            </a:extLst>
          </p:cNvPr>
          <p:cNvPicPr>
            <a:picLocks noChangeAspect="1"/>
          </p:cNvPicPr>
          <p:nvPr/>
        </p:nvPicPr>
        <p:blipFill>
          <a:blip r:embed="rId5"/>
          <a:stretch>
            <a:fillRect/>
          </a:stretch>
        </p:blipFill>
        <p:spPr>
          <a:xfrm>
            <a:off x="5108896" y="3844245"/>
            <a:ext cx="2739139" cy="26532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1" name="Speech Bubble: Oval 40">
            <a:extLst>
              <a:ext uri="{FF2B5EF4-FFF2-40B4-BE49-F238E27FC236}">
                <a16:creationId xmlns:a16="http://schemas.microsoft.com/office/drawing/2014/main" id="{9BCBAE21-C469-4E89-A3DA-34C42953E3CF}"/>
              </a:ext>
            </a:extLst>
          </p:cNvPr>
          <p:cNvSpPr/>
          <p:nvPr/>
        </p:nvSpPr>
        <p:spPr>
          <a:xfrm>
            <a:off x="6626285" y="3978123"/>
            <a:ext cx="315847" cy="227950"/>
          </a:xfrm>
          <a:prstGeom prst="wedgeEllipseCallout">
            <a:avLst>
              <a:gd name="adj1" fmla="val -113794"/>
              <a:gd name="adj2" fmla="val -33185"/>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a:t>
            </a:r>
            <a:endParaRPr lang="pt-PT" sz="1400" b="1" dirty="0"/>
          </a:p>
        </p:txBody>
      </p:sp>
      <p:pic>
        <p:nvPicPr>
          <p:cNvPr id="43" name="Picture 42">
            <a:extLst>
              <a:ext uri="{FF2B5EF4-FFF2-40B4-BE49-F238E27FC236}">
                <a16:creationId xmlns:a16="http://schemas.microsoft.com/office/drawing/2014/main" id="{80B1186C-CAC2-4425-9067-8D5DF9EFDB9C}"/>
              </a:ext>
            </a:extLst>
          </p:cNvPr>
          <p:cNvPicPr>
            <a:picLocks noChangeAspect="1"/>
          </p:cNvPicPr>
          <p:nvPr/>
        </p:nvPicPr>
        <p:blipFill>
          <a:blip r:embed="rId6"/>
          <a:stretch>
            <a:fillRect/>
          </a:stretch>
        </p:blipFill>
        <p:spPr>
          <a:xfrm>
            <a:off x="6297443" y="4380632"/>
            <a:ext cx="3892421" cy="19856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5" name="Speech Bubble: Oval 44">
            <a:extLst>
              <a:ext uri="{FF2B5EF4-FFF2-40B4-BE49-F238E27FC236}">
                <a16:creationId xmlns:a16="http://schemas.microsoft.com/office/drawing/2014/main" id="{9C882D95-E19A-4C27-96B1-6A13F0533430}"/>
              </a:ext>
            </a:extLst>
          </p:cNvPr>
          <p:cNvSpPr/>
          <p:nvPr/>
        </p:nvSpPr>
        <p:spPr>
          <a:xfrm>
            <a:off x="8319406" y="4491509"/>
            <a:ext cx="315847" cy="227950"/>
          </a:xfrm>
          <a:prstGeom prst="wedgeEllipseCallout">
            <a:avLst>
              <a:gd name="adj1" fmla="val -100514"/>
              <a:gd name="adj2" fmla="val 91942"/>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4</a:t>
            </a:r>
          </a:p>
        </p:txBody>
      </p:sp>
      <p:sp>
        <p:nvSpPr>
          <p:cNvPr id="47" name="Speech Bubble: Oval 46">
            <a:extLst>
              <a:ext uri="{FF2B5EF4-FFF2-40B4-BE49-F238E27FC236}">
                <a16:creationId xmlns:a16="http://schemas.microsoft.com/office/drawing/2014/main" id="{C245B3D1-1906-4E7D-B34D-2465EB2515FC}"/>
              </a:ext>
            </a:extLst>
          </p:cNvPr>
          <p:cNvSpPr/>
          <p:nvPr/>
        </p:nvSpPr>
        <p:spPr>
          <a:xfrm>
            <a:off x="10002664" y="5825676"/>
            <a:ext cx="374400" cy="338400"/>
          </a:xfrm>
          <a:prstGeom prst="wedgeEllipseCallout">
            <a:avLst>
              <a:gd name="adj1" fmla="val -96225"/>
              <a:gd name="adj2" fmla="val 73559"/>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5</a:t>
            </a:r>
          </a:p>
        </p:txBody>
      </p:sp>
    </p:spTree>
    <p:extLst>
      <p:ext uri="{BB962C8B-B14F-4D97-AF65-F5344CB8AC3E}">
        <p14:creationId xmlns:p14="http://schemas.microsoft.com/office/powerpoint/2010/main" val="367088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8A3BB-E90C-4D78-84DD-7226524802EE}"/>
              </a:ext>
            </a:extLst>
          </p:cNvPr>
          <p:cNvSpPr/>
          <p:nvPr/>
        </p:nvSpPr>
        <p:spPr>
          <a:xfrm>
            <a:off x="2278397" y="2828835"/>
            <a:ext cx="9191172" cy="1200329"/>
          </a:xfrm>
          <a:prstGeom prst="rect">
            <a:avLst/>
          </a:prstGeom>
        </p:spPr>
        <p:txBody>
          <a:bodyPr wrap="square">
            <a:spAutoFit/>
          </a:bodyPr>
          <a:lstStyle/>
          <a:p>
            <a:pPr fontAlgn="t"/>
            <a:r>
              <a:rPr lang="en-US" sz="3600" b="1" dirty="0">
                <a:solidFill>
                  <a:srgbClr val="01548B"/>
                </a:solidFill>
                <a:latin typeface="Gill Sans MT" panose="020B0502020104020203"/>
              </a:rPr>
              <a:t>Section </a:t>
            </a:r>
            <a:r>
              <a:rPr lang="en-GB" sz="3600" b="1" dirty="0">
                <a:solidFill>
                  <a:srgbClr val="01548B"/>
                </a:solidFill>
                <a:latin typeface="Gill Sans MT" panose="020B0502020104020203"/>
              </a:rPr>
              <a:t>3: Submission of Claims</a:t>
            </a:r>
            <a:endParaRPr lang="en-MU" sz="3600" b="1" dirty="0">
              <a:solidFill>
                <a:srgbClr val="01548B"/>
              </a:solidFill>
              <a:latin typeface="Gill Sans MT" panose="020B0502020104020203"/>
            </a:endParaRPr>
          </a:p>
          <a:p>
            <a:pPr algn="l" fontAlgn="t">
              <a:spcAft>
                <a:spcPts val="0"/>
              </a:spcAft>
            </a:pPr>
            <a:endParaRPr lang="en-MU" sz="3600" b="1" dirty="0">
              <a:solidFill>
                <a:srgbClr val="01548B"/>
              </a:solidFill>
              <a:latin typeface="Gill Sans MT" panose="020B0502020104020203"/>
            </a:endParaRPr>
          </a:p>
        </p:txBody>
      </p:sp>
      <p:sp>
        <p:nvSpPr>
          <p:cNvPr id="2" name="Rectangle 1">
            <a:extLst>
              <a:ext uri="{FF2B5EF4-FFF2-40B4-BE49-F238E27FC236}">
                <a16:creationId xmlns:a16="http://schemas.microsoft.com/office/drawing/2014/main" id="{B5A6CBC0-C42F-4A82-BDAB-850EF8408C32}"/>
              </a:ext>
            </a:extLst>
          </p:cNvPr>
          <p:cNvSpPr/>
          <p:nvPr/>
        </p:nvSpPr>
        <p:spPr>
          <a:xfrm>
            <a:off x="4233644" y="3542556"/>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469" y="-508816"/>
            <a:ext cx="4461887" cy="3155069"/>
          </a:xfrm>
          <a:prstGeom prst="rect">
            <a:avLst/>
          </a:prstGeom>
        </p:spPr>
      </p:pic>
    </p:spTree>
    <p:extLst>
      <p:ext uri="{BB962C8B-B14F-4D97-AF65-F5344CB8AC3E}">
        <p14:creationId xmlns:p14="http://schemas.microsoft.com/office/powerpoint/2010/main" val="32451225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524000" y="547067"/>
            <a:ext cx="9144000"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115886"/>
                </a:solidFill>
                <a:latin typeface="Calibri" panose="020F0502020204030204" pitchFamily="34" charset="0"/>
                <a:cs typeface="Calibri" panose="020F0502020204030204" pitchFamily="34" charset="0"/>
              </a:rPr>
              <a:t>Section 3 - Submission of Claims</a:t>
            </a:r>
          </a:p>
        </p:txBody>
      </p:sp>
      <p:sp>
        <p:nvSpPr>
          <p:cNvPr id="4" name="Title 1"/>
          <p:cNvSpPr txBox="1">
            <a:spLocks/>
          </p:cNvSpPr>
          <p:nvPr/>
        </p:nvSpPr>
        <p:spPr>
          <a:xfrm>
            <a:off x="944064" y="970151"/>
            <a:ext cx="10303872" cy="21330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buNone/>
            </a:pPr>
            <a:r>
              <a:rPr lang="en-US" sz="2000" b="1" dirty="0">
                <a:solidFill>
                  <a:srgbClr val="294457"/>
                </a:solidFill>
                <a:latin typeface="Tw Cen MT" panose="020B0602020104020603" pitchFamily="34" charset="0"/>
              </a:rPr>
              <a:t>Description: </a:t>
            </a:r>
            <a:r>
              <a:rPr lang="en-US" sz="2000" dirty="0">
                <a:solidFill>
                  <a:srgbClr val="294457"/>
                </a:solidFill>
                <a:latin typeface="Tw Cen MT" panose="020B0602020104020603" pitchFamily="34" charset="0"/>
              </a:rPr>
              <a:t>In order to submit a claim, the applicant shall follow the sub steps shown in the diagram below.</a:t>
            </a:r>
          </a:p>
          <a:p>
            <a:pPr algn="l"/>
            <a:endParaRPr lang="en-US" sz="2000" dirty="0">
              <a:solidFill>
                <a:srgbClr val="294457"/>
              </a:solidFill>
              <a:latin typeface="Tw Cen MT" panose="020B0602020104020603" pitchFamily="34" charset="0"/>
            </a:endParaRPr>
          </a:p>
          <a:p>
            <a:pPr algn="l"/>
            <a:r>
              <a:rPr lang="en-US" sz="2000" b="1" dirty="0">
                <a:solidFill>
                  <a:srgbClr val="294457"/>
                </a:solidFill>
                <a:latin typeface="Tw Cen MT" panose="020B0602020104020603" pitchFamily="34" charset="0"/>
              </a:rPr>
              <a:t>Participant: </a:t>
            </a:r>
            <a:r>
              <a:rPr lang="en-US" sz="2000" dirty="0">
                <a:solidFill>
                  <a:srgbClr val="294457"/>
                </a:solidFill>
                <a:latin typeface="Tw Cen MT" panose="020B0602020104020603" pitchFamily="34" charset="0"/>
              </a:rPr>
              <a:t>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8" name="Rectangle 7">
            <a:extLst>
              <a:ext uri="{FF2B5EF4-FFF2-40B4-BE49-F238E27FC236}">
                <a16:creationId xmlns:a16="http://schemas.microsoft.com/office/drawing/2014/main" id="{C99A6809-7650-4B3E-84F1-9CCD8627E94E}"/>
              </a:ext>
            </a:extLst>
          </p:cNvPr>
          <p:cNvSpPr/>
          <p:nvPr/>
        </p:nvSpPr>
        <p:spPr>
          <a:xfrm>
            <a:off x="2207494" y="3550235"/>
            <a:ext cx="8393114" cy="1974265"/>
          </a:xfrm>
          <a:prstGeom prst="rect">
            <a:avLst/>
          </a:prstGeom>
          <a:solidFill>
            <a:srgbClr val="ABC0E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accent1">
                    <a:lumMod val="75000"/>
                  </a:schemeClr>
                </a:solidFill>
              </a:rPr>
              <a:t>Step 1 - Submit Application </a:t>
            </a:r>
            <a:endParaRPr lang="pt-PT" dirty="0">
              <a:solidFill>
                <a:schemeClr val="accent1">
                  <a:lumMod val="75000"/>
                </a:schemeClr>
              </a:solidFill>
            </a:endParaRPr>
          </a:p>
        </p:txBody>
      </p:sp>
      <p:sp>
        <p:nvSpPr>
          <p:cNvPr id="9" name="Rectangle 8">
            <a:hlinkClick r:id="" action="ppaction://noaction"/>
            <a:extLst>
              <a:ext uri="{FF2B5EF4-FFF2-40B4-BE49-F238E27FC236}">
                <a16:creationId xmlns:a16="http://schemas.microsoft.com/office/drawing/2014/main" id="{D27E8E0C-8290-45FF-83B6-57D63A8C0A3C}"/>
              </a:ext>
            </a:extLst>
          </p:cNvPr>
          <p:cNvSpPr/>
          <p:nvPr/>
        </p:nvSpPr>
        <p:spPr>
          <a:xfrm>
            <a:off x="3022647" y="4288423"/>
            <a:ext cx="1524000" cy="904875"/>
          </a:xfrm>
          <a:prstGeom prst="rec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3.1.Select Scheme and Apply</a:t>
            </a:r>
            <a:endParaRPr lang="pt-PT" sz="1400" dirty="0"/>
          </a:p>
        </p:txBody>
      </p:sp>
      <p:sp>
        <p:nvSpPr>
          <p:cNvPr id="12" name="Rectangle 11">
            <a:hlinkClick r:id="" action="ppaction://noaction"/>
            <a:extLst>
              <a:ext uri="{FF2B5EF4-FFF2-40B4-BE49-F238E27FC236}">
                <a16:creationId xmlns:a16="http://schemas.microsoft.com/office/drawing/2014/main" id="{75828BEA-6FD3-469A-9B96-FAF292FFD7BF}"/>
              </a:ext>
            </a:extLst>
          </p:cNvPr>
          <p:cNvSpPr/>
          <p:nvPr/>
        </p:nvSpPr>
        <p:spPr>
          <a:xfrm>
            <a:off x="4738337" y="4288423"/>
            <a:ext cx="1524000" cy="904875"/>
          </a:xfrm>
          <a:prstGeom prst="rec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3.2.Fill the Form</a:t>
            </a:r>
            <a:endParaRPr lang="pt-PT" sz="1400" dirty="0"/>
          </a:p>
        </p:txBody>
      </p:sp>
      <p:sp>
        <p:nvSpPr>
          <p:cNvPr id="13" name="Rectangle 12">
            <a:hlinkClick r:id="" action="ppaction://noaction"/>
            <a:extLst>
              <a:ext uri="{FF2B5EF4-FFF2-40B4-BE49-F238E27FC236}">
                <a16:creationId xmlns:a16="http://schemas.microsoft.com/office/drawing/2014/main" id="{D03D2BAB-F1FA-4994-98BB-A5AF2A5F29E3}"/>
              </a:ext>
            </a:extLst>
          </p:cNvPr>
          <p:cNvSpPr/>
          <p:nvPr/>
        </p:nvSpPr>
        <p:spPr>
          <a:xfrm>
            <a:off x="6441835" y="4288423"/>
            <a:ext cx="1524000" cy="904875"/>
          </a:xfrm>
          <a:prstGeom prst="rec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3.3.Upload Documents</a:t>
            </a:r>
            <a:endParaRPr lang="pt-PT" sz="1400" dirty="0"/>
          </a:p>
        </p:txBody>
      </p:sp>
      <p:cxnSp>
        <p:nvCxnSpPr>
          <p:cNvPr id="16" name="Straight Arrow Connector 15">
            <a:extLst>
              <a:ext uri="{FF2B5EF4-FFF2-40B4-BE49-F238E27FC236}">
                <a16:creationId xmlns:a16="http://schemas.microsoft.com/office/drawing/2014/main" id="{DE2DB89B-374A-4245-B307-F8CAA73C4081}"/>
              </a:ext>
            </a:extLst>
          </p:cNvPr>
          <p:cNvCxnSpPr>
            <a:cxnSpLocks/>
            <a:endCxn id="12" idx="1"/>
          </p:cNvCxnSpPr>
          <p:nvPr/>
        </p:nvCxnSpPr>
        <p:spPr>
          <a:xfrm>
            <a:off x="4558838" y="4740861"/>
            <a:ext cx="1794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F3B9DD7-C188-4D1C-BFE2-B545FD164610}"/>
              </a:ext>
            </a:extLst>
          </p:cNvPr>
          <p:cNvCxnSpPr>
            <a:cxnSpLocks/>
            <a:endCxn id="13" idx="1"/>
          </p:cNvCxnSpPr>
          <p:nvPr/>
        </p:nvCxnSpPr>
        <p:spPr>
          <a:xfrm>
            <a:off x="6262337" y="4740860"/>
            <a:ext cx="1794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30F6D028-83CE-45CF-AD3D-CE31861B388D}"/>
              </a:ext>
            </a:extLst>
          </p:cNvPr>
          <p:cNvSpPr/>
          <p:nvPr/>
        </p:nvSpPr>
        <p:spPr>
          <a:xfrm>
            <a:off x="2516875" y="4622141"/>
            <a:ext cx="226539" cy="236303"/>
          </a:xfrm>
          <a:prstGeom prst="flowChartConnector">
            <a:avLst/>
          </a:prstGeom>
          <a:solidFill>
            <a:srgbClr val="80BA2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19" name="Straight Arrow Connector 18">
            <a:extLst>
              <a:ext uri="{FF2B5EF4-FFF2-40B4-BE49-F238E27FC236}">
                <a16:creationId xmlns:a16="http://schemas.microsoft.com/office/drawing/2014/main" id="{C2DD661C-498B-445E-B18C-E6FC5A707CA4}"/>
              </a:ext>
            </a:extLst>
          </p:cNvPr>
          <p:cNvCxnSpPr>
            <a:cxnSpLocks/>
            <a:stCxn id="18" idx="6"/>
          </p:cNvCxnSpPr>
          <p:nvPr/>
        </p:nvCxnSpPr>
        <p:spPr>
          <a:xfrm>
            <a:off x="2743414" y="4740293"/>
            <a:ext cx="2884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lowchart: Connector 19">
            <a:extLst>
              <a:ext uri="{FF2B5EF4-FFF2-40B4-BE49-F238E27FC236}">
                <a16:creationId xmlns:a16="http://schemas.microsoft.com/office/drawing/2014/main" id="{F5563A70-9F6B-4CB2-A927-FA338E952420}"/>
              </a:ext>
            </a:extLst>
          </p:cNvPr>
          <p:cNvSpPr/>
          <p:nvPr/>
        </p:nvSpPr>
        <p:spPr>
          <a:xfrm>
            <a:off x="10072030" y="4598639"/>
            <a:ext cx="287976" cy="298659"/>
          </a:xfrm>
          <a:prstGeom prst="flowChartConnector">
            <a:avLst/>
          </a:prstGeom>
          <a:solidFill>
            <a:srgbClr val="80BA27"/>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21" name="Straight Arrow Connector 20">
            <a:extLst>
              <a:ext uri="{FF2B5EF4-FFF2-40B4-BE49-F238E27FC236}">
                <a16:creationId xmlns:a16="http://schemas.microsoft.com/office/drawing/2014/main" id="{3E300FA8-7574-4ED2-AE13-A48BE55F5264}"/>
              </a:ext>
            </a:extLst>
          </p:cNvPr>
          <p:cNvCxnSpPr>
            <a:cxnSpLocks/>
            <a:endCxn id="20" idx="2"/>
          </p:cNvCxnSpPr>
          <p:nvPr/>
        </p:nvCxnSpPr>
        <p:spPr>
          <a:xfrm>
            <a:off x="9688164" y="4747969"/>
            <a:ext cx="383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FEA332-CD06-494C-A717-A47156D855EF}"/>
              </a:ext>
            </a:extLst>
          </p:cNvPr>
          <p:cNvSpPr txBox="1"/>
          <p:nvPr/>
        </p:nvSpPr>
        <p:spPr>
          <a:xfrm>
            <a:off x="9838778" y="4315698"/>
            <a:ext cx="761830" cy="246221"/>
          </a:xfrm>
          <a:prstGeom prst="rect">
            <a:avLst/>
          </a:prstGeom>
          <a:noFill/>
        </p:spPr>
        <p:txBody>
          <a:bodyPr wrap="square" rtlCol="0">
            <a:spAutoFit/>
          </a:bodyPr>
          <a:lstStyle/>
          <a:p>
            <a:pPr algn="ctr"/>
            <a:r>
              <a:rPr lang="en-US" sz="1000" dirty="0">
                <a:solidFill>
                  <a:schemeClr val="accent1">
                    <a:lumMod val="75000"/>
                  </a:schemeClr>
                </a:solidFill>
              </a:rPr>
              <a:t>End</a:t>
            </a:r>
          </a:p>
        </p:txBody>
      </p:sp>
      <p:sp>
        <p:nvSpPr>
          <p:cNvPr id="23" name="Rectangle 22">
            <a:hlinkClick r:id="" action="ppaction://noaction"/>
            <a:extLst>
              <a:ext uri="{FF2B5EF4-FFF2-40B4-BE49-F238E27FC236}">
                <a16:creationId xmlns:a16="http://schemas.microsoft.com/office/drawing/2014/main" id="{A54B1AFC-43CA-41CF-B5C3-4C68AF4DEA26}"/>
              </a:ext>
            </a:extLst>
          </p:cNvPr>
          <p:cNvSpPr/>
          <p:nvPr/>
        </p:nvSpPr>
        <p:spPr>
          <a:xfrm>
            <a:off x="8176010" y="4287854"/>
            <a:ext cx="1524000" cy="904875"/>
          </a:xfrm>
          <a:prstGeom prst="rec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3.4.Place Request</a:t>
            </a:r>
            <a:endParaRPr lang="pt-PT" sz="1400" dirty="0"/>
          </a:p>
        </p:txBody>
      </p:sp>
      <p:cxnSp>
        <p:nvCxnSpPr>
          <p:cNvPr id="24" name="Straight Arrow Connector 23">
            <a:extLst>
              <a:ext uri="{FF2B5EF4-FFF2-40B4-BE49-F238E27FC236}">
                <a16:creationId xmlns:a16="http://schemas.microsoft.com/office/drawing/2014/main" id="{32505BB9-86F5-4E92-9426-73D188592B3C}"/>
              </a:ext>
            </a:extLst>
          </p:cNvPr>
          <p:cNvCxnSpPr>
            <a:endCxn id="23" idx="1"/>
          </p:cNvCxnSpPr>
          <p:nvPr/>
        </p:nvCxnSpPr>
        <p:spPr>
          <a:xfrm>
            <a:off x="7984077" y="4740291"/>
            <a:ext cx="1919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85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9" y="0"/>
            <a:ext cx="12186584" cy="6858000"/>
          </a:xfrm>
          <a:prstGeom prst="rect">
            <a:avLst/>
          </a:prstGeom>
        </p:spPr>
      </p:pic>
      <p:sp>
        <p:nvSpPr>
          <p:cNvPr id="3" name="Title 1"/>
          <p:cNvSpPr txBox="1">
            <a:spLocks/>
          </p:cNvSpPr>
          <p:nvPr/>
        </p:nvSpPr>
        <p:spPr>
          <a:xfrm>
            <a:off x="1406034" y="-144239"/>
            <a:ext cx="9822852"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rgbClr val="115886"/>
                </a:solidFill>
                <a:latin typeface="Calibri" panose="020F0502020204030204" pitchFamily="34" charset="0"/>
                <a:cs typeface="Calibri" panose="020F0502020204030204" pitchFamily="34" charset="0"/>
              </a:rPr>
              <a:t>Section 3 – Submission of Claims: </a:t>
            </a:r>
            <a:r>
              <a:rPr lang="en-US" sz="2000" b="1" dirty="0">
                <a:solidFill>
                  <a:srgbClr val="115886"/>
                </a:solidFill>
                <a:latin typeface="Calibri" panose="020F0502020204030204" pitchFamily="34" charset="0"/>
                <a:cs typeface="Calibri" panose="020F0502020204030204" pitchFamily="34" charset="0"/>
              </a:rPr>
              <a:t>3.1 Select Scheme and Apply</a:t>
            </a:r>
            <a:endParaRPr lang="pt-PT" sz="2000" b="1" dirty="0">
              <a:solidFill>
                <a:srgbClr val="115886"/>
              </a:solidFill>
              <a:latin typeface="Calibri" panose="020F0502020204030204" pitchFamily="34" charset="0"/>
              <a:cs typeface="Calibri" panose="020F0502020204030204" pitchFamily="34" charset="0"/>
            </a:endParaRPr>
          </a:p>
          <a:p>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944064" y="620941"/>
            <a:ext cx="10303872" cy="1458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buNone/>
            </a:pPr>
            <a:r>
              <a:rPr lang="en-US" sz="1800" b="1" dirty="0">
                <a:solidFill>
                  <a:srgbClr val="294457"/>
                </a:solidFill>
                <a:latin typeface="Tw Cen MT" panose="020B0602020104020603" pitchFamily="34" charset="0"/>
              </a:rPr>
              <a:t>Description: </a:t>
            </a:r>
            <a:r>
              <a:rPr lang="en-US" sz="1800" dirty="0">
                <a:solidFill>
                  <a:srgbClr val="294457"/>
                </a:solidFill>
                <a:latin typeface="Tw Cen MT" panose="020B0602020104020603" pitchFamily="34" charset="0"/>
              </a:rPr>
              <a:t>The Applicant shall search for Support for Trade Promotion and Marketing Scheme to submit his application. Below are the steps required to search and submit a claim.</a:t>
            </a:r>
          </a:p>
          <a:p>
            <a:pPr algn="l"/>
            <a:endParaRPr lang="en-US" sz="1800" dirty="0">
              <a:solidFill>
                <a:srgbClr val="294457"/>
              </a:solidFill>
              <a:latin typeface="Tw Cen MT" panose="020B0602020104020603" pitchFamily="34" charset="0"/>
            </a:endParaRPr>
          </a:p>
          <a:p>
            <a:pPr algn="l"/>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sp>
        <p:nvSpPr>
          <p:cNvPr id="25" name="Text Placeholder 4">
            <a:extLst>
              <a:ext uri="{FF2B5EF4-FFF2-40B4-BE49-F238E27FC236}">
                <a16:creationId xmlns:a16="http://schemas.microsoft.com/office/drawing/2014/main" id="{5F579CD2-755A-42FE-A8C9-A51BBD294B7D}"/>
              </a:ext>
            </a:extLst>
          </p:cNvPr>
          <p:cNvSpPr txBox="1">
            <a:spLocks/>
          </p:cNvSpPr>
          <p:nvPr/>
        </p:nvSpPr>
        <p:spPr>
          <a:xfrm>
            <a:off x="455683" y="2447700"/>
            <a:ext cx="4563612" cy="3818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logs in to Business Portal; </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He clicks on the option “Licensing”</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He selects “Schemes” section under “Category” </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He clicks on the button “Apply” next to “Support for Trade Promotion and Marketing Scheme”.</a:t>
            </a:r>
          </a:p>
          <a:p>
            <a:pPr>
              <a:lnSpc>
                <a:spcPct val="100000"/>
              </a:lnSpc>
              <a:buFont typeface="+mj-lt"/>
              <a:buAutoNum type="arabicPeriod"/>
            </a:pPr>
            <a:endParaRPr lang="pt-PT" sz="1000" dirty="0"/>
          </a:p>
          <a:p>
            <a:pPr marL="0" indent="0">
              <a:lnSpc>
                <a:spcPct val="100000"/>
              </a:lnSpc>
              <a:buNone/>
            </a:pPr>
            <a:endParaRPr lang="pt-PT" sz="1000"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26" name="Picture 25">
            <a:extLst>
              <a:ext uri="{FF2B5EF4-FFF2-40B4-BE49-F238E27FC236}">
                <a16:creationId xmlns:a16="http://schemas.microsoft.com/office/drawing/2014/main" id="{3E715555-4A81-4F14-946C-77106C132578}"/>
              </a:ext>
            </a:extLst>
          </p:cNvPr>
          <p:cNvPicPr>
            <a:picLocks noChangeAspect="1"/>
          </p:cNvPicPr>
          <p:nvPr/>
        </p:nvPicPr>
        <p:blipFill>
          <a:blip r:embed="rId3"/>
          <a:stretch>
            <a:fillRect/>
          </a:stretch>
        </p:blipFill>
        <p:spPr>
          <a:xfrm>
            <a:off x="6251165" y="1633052"/>
            <a:ext cx="5612445" cy="22291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Speech Bubble: Oval 27">
            <a:extLst>
              <a:ext uri="{FF2B5EF4-FFF2-40B4-BE49-F238E27FC236}">
                <a16:creationId xmlns:a16="http://schemas.microsoft.com/office/drawing/2014/main" id="{CE3609DA-8ACF-4F5A-A47E-DFAB12509E4E}"/>
              </a:ext>
            </a:extLst>
          </p:cNvPr>
          <p:cNvSpPr/>
          <p:nvPr/>
        </p:nvSpPr>
        <p:spPr>
          <a:xfrm>
            <a:off x="7585737" y="2633642"/>
            <a:ext cx="315847" cy="227950"/>
          </a:xfrm>
          <a:prstGeom prst="wedgeEllipseCallout">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endParaRPr lang="pt-PT" sz="1400" b="1" dirty="0"/>
          </a:p>
        </p:txBody>
      </p:sp>
      <p:pic>
        <p:nvPicPr>
          <p:cNvPr id="29" name="Picture 28">
            <a:extLst>
              <a:ext uri="{FF2B5EF4-FFF2-40B4-BE49-F238E27FC236}">
                <a16:creationId xmlns:a16="http://schemas.microsoft.com/office/drawing/2014/main" id="{EB795414-223C-4239-A7D3-B3889F0A966D}"/>
              </a:ext>
            </a:extLst>
          </p:cNvPr>
          <p:cNvPicPr>
            <a:picLocks noChangeAspect="1"/>
          </p:cNvPicPr>
          <p:nvPr/>
        </p:nvPicPr>
        <p:blipFill>
          <a:blip r:embed="rId4"/>
          <a:stretch>
            <a:fillRect/>
          </a:stretch>
        </p:blipFill>
        <p:spPr>
          <a:xfrm>
            <a:off x="4975487" y="3684787"/>
            <a:ext cx="6579204" cy="29451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pic>
        <p:nvPicPr>
          <p:cNvPr id="34" name="Picture 33">
            <a:extLst>
              <a:ext uri="{FF2B5EF4-FFF2-40B4-BE49-F238E27FC236}">
                <a16:creationId xmlns:a16="http://schemas.microsoft.com/office/drawing/2014/main" id="{DC7D47A7-0682-4338-8752-C000394A254B}"/>
              </a:ext>
            </a:extLst>
          </p:cNvPr>
          <p:cNvPicPr>
            <a:picLocks noChangeAspect="1"/>
          </p:cNvPicPr>
          <p:nvPr/>
        </p:nvPicPr>
        <p:blipFill>
          <a:blip r:embed="rId6"/>
          <a:stretch>
            <a:fillRect/>
          </a:stretch>
        </p:blipFill>
        <p:spPr>
          <a:xfrm>
            <a:off x="8683827" y="3625918"/>
            <a:ext cx="329213" cy="384081"/>
          </a:xfrm>
          <a:prstGeom prst="rect">
            <a:avLst/>
          </a:prstGeom>
        </p:spPr>
      </p:pic>
      <p:pic>
        <p:nvPicPr>
          <p:cNvPr id="36" name="Picture 35">
            <a:extLst>
              <a:ext uri="{FF2B5EF4-FFF2-40B4-BE49-F238E27FC236}">
                <a16:creationId xmlns:a16="http://schemas.microsoft.com/office/drawing/2014/main" id="{D80E0FBD-C73B-479B-8CF1-5DA5FB6DF6E1}"/>
              </a:ext>
            </a:extLst>
          </p:cNvPr>
          <p:cNvPicPr>
            <a:picLocks noChangeAspect="1"/>
          </p:cNvPicPr>
          <p:nvPr/>
        </p:nvPicPr>
        <p:blipFill>
          <a:blip r:embed="rId7"/>
          <a:stretch>
            <a:fillRect/>
          </a:stretch>
        </p:blipFill>
        <p:spPr>
          <a:xfrm>
            <a:off x="8477102" y="4106193"/>
            <a:ext cx="329213" cy="377985"/>
          </a:xfrm>
          <a:prstGeom prst="rect">
            <a:avLst/>
          </a:prstGeom>
        </p:spPr>
      </p:pic>
      <p:pic>
        <p:nvPicPr>
          <p:cNvPr id="38" name="Picture 37">
            <a:extLst>
              <a:ext uri="{FF2B5EF4-FFF2-40B4-BE49-F238E27FC236}">
                <a16:creationId xmlns:a16="http://schemas.microsoft.com/office/drawing/2014/main" id="{BA5CE4A6-AD4A-4E3D-B4CE-35B5BB6151B1}"/>
              </a:ext>
            </a:extLst>
          </p:cNvPr>
          <p:cNvPicPr>
            <a:picLocks noChangeAspect="1"/>
          </p:cNvPicPr>
          <p:nvPr/>
        </p:nvPicPr>
        <p:blipFill>
          <a:blip r:embed="rId8"/>
          <a:stretch>
            <a:fillRect/>
          </a:stretch>
        </p:blipFill>
        <p:spPr>
          <a:xfrm>
            <a:off x="8150371" y="6248242"/>
            <a:ext cx="762066" cy="377985"/>
          </a:xfrm>
          <a:prstGeom prst="rect">
            <a:avLst/>
          </a:prstGeom>
        </p:spPr>
      </p:pic>
    </p:spTree>
    <p:extLst>
      <p:ext uri="{BB962C8B-B14F-4D97-AF65-F5344CB8AC3E}">
        <p14:creationId xmlns:p14="http://schemas.microsoft.com/office/powerpoint/2010/main" val="37400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25084" y="110283"/>
            <a:ext cx="10023966"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rgbClr val="115886"/>
                </a:solidFill>
                <a:latin typeface="Calibri" panose="020F0502020204030204" pitchFamily="34" charset="0"/>
                <a:cs typeface="Calibri" panose="020F0502020204030204" pitchFamily="34" charset="0"/>
              </a:rPr>
              <a:t>Section 3 – Submission of claims: 3</a:t>
            </a:r>
            <a:r>
              <a:rPr lang="en-US" sz="2000" b="1" dirty="0">
                <a:solidFill>
                  <a:srgbClr val="115886"/>
                </a:solidFill>
                <a:latin typeface="Calibri" panose="020F0502020204030204" pitchFamily="34" charset="0"/>
                <a:cs typeface="Calibri" panose="020F0502020204030204" pitchFamily="34" charset="0"/>
              </a:rPr>
              <a:t>.2 Fill the form</a:t>
            </a:r>
            <a:endParaRPr lang="pt-PT" sz="2000" b="1" dirty="0">
              <a:solidFill>
                <a:srgbClr val="115886"/>
              </a:solidFill>
              <a:latin typeface="Calibri" panose="020F0502020204030204" pitchFamily="34" charset="0"/>
              <a:cs typeface="Calibri" panose="020F0502020204030204" pitchFamily="34" charset="0"/>
            </a:endParaRPr>
          </a:p>
          <a:p>
            <a:endParaRPr lang="en-GB" sz="2000" b="1" dirty="0">
              <a:solidFill>
                <a:srgbClr val="115886"/>
              </a:solidFill>
              <a:latin typeface="Calibri" panose="020F0502020204030204" pitchFamily="34" charset="0"/>
              <a:cs typeface="Calibri" panose="020F0502020204030204" pitchFamily="34" charset="0"/>
            </a:endParaRPr>
          </a:p>
          <a:p>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944064" y="715279"/>
            <a:ext cx="10303872" cy="12697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US" sz="1800" b="1" dirty="0">
                <a:solidFill>
                  <a:srgbClr val="294457"/>
                </a:solidFill>
                <a:latin typeface="Tw Cen MT" panose="020B0602020104020603" pitchFamily="34" charset="0"/>
              </a:rPr>
              <a:t>	Description: </a:t>
            </a:r>
            <a:r>
              <a:rPr lang="en-US" sz="1800" dirty="0">
                <a:solidFill>
                  <a:srgbClr val="294457"/>
                </a:solidFill>
                <a:latin typeface="Tw Cen MT" panose="020B0602020104020603" pitchFamily="34" charset="0"/>
              </a:rPr>
              <a:t>The Applicant shall start filling in the application form.</a:t>
            </a:r>
          </a:p>
          <a:p>
            <a:pPr algn="l"/>
            <a:endParaRPr lang="en-US" sz="1800" dirty="0">
              <a:solidFill>
                <a:srgbClr val="294457"/>
              </a:solidFill>
              <a:latin typeface="Tw Cen MT" panose="020B0602020104020603" pitchFamily="34" charset="0"/>
            </a:endParaRPr>
          </a:p>
          <a:p>
            <a:pPr algn="l"/>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sp>
        <p:nvSpPr>
          <p:cNvPr id="25" name="Text Placeholder 4">
            <a:extLst>
              <a:ext uri="{FF2B5EF4-FFF2-40B4-BE49-F238E27FC236}">
                <a16:creationId xmlns:a16="http://schemas.microsoft.com/office/drawing/2014/main" id="{5F579CD2-755A-42FE-A8C9-A51BBD294B7D}"/>
              </a:ext>
            </a:extLst>
          </p:cNvPr>
          <p:cNvSpPr txBox="1">
            <a:spLocks/>
          </p:cNvSpPr>
          <p:nvPr/>
        </p:nvSpPr>
        <p:spPr>
          <a:xfrm>
            <a:off x="476779" y="2129192"/>
            <a:ext cx="4563612" cy="4526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All mandatory fields need to be filled in by the applicant;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After inputting his Business Registration Number, the applicant can click on the lookup button for the system to automatically retrieve the Company Name and Postal Address from the CBRD.</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needs to input only the first 4-digits of the HS Code and click on the lookup button to retrieve its associated details : Category and Sub-Category will automatically be populated.</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An applicant may add as many HS Codes as he wish in a form by clicking in on the “Add Product” button.</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To delete an HS Code entry, the applicant must click on the trashcan icon to the right.</a:t>
            </a:r>
          </a:p>
          <a:p>
            <a:pPr>
              <a:lnSpc>
                <a:spcPct val="100000"/>
              </a:lnSpc>
              <a:buFont typeface="+mj-lt"/>
              <a:buAutoNum type="arabicPeriod"/>
            </a:pPr>
            <a:endParaRPr lang="en-US" sz="1600" dirty="0">
              <a:solidFill>
                <a:srgbClr val="294457"/>
              </a:solidFill>
              <a:latin typeface="Tw Cen MT" panose="020B0602020104020603" pitchFamily="34" charset="0"/>
              <a:ea typeface="+mj-ea"/>
              <a:cs typeface="+mj-cs"/>
            </a:endParaRPr>
          </a:p>
          <a:p>
            <a:pPr marL="0" indent="0">
              <a:lnSpc>
                <a:spcPct val="100000"/>
              </a:lnSpc>
              <a:buNone/>
            </a:pPr>
            <a:endParaRPr lang="pt-PT" sz="1000"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7" name="Picture 6">
            <a:extLst>
              <a:ext uri="{FF2B5EF4-FFF2-40B4-BE49-F238E27FC236}">
                <a16:creationId xmlns:a16="http://schemas.microsoft.com/office/drawing/2014/main" id="{4243FBE0-254F-4D2A-918C-0C7426E83DED}"/>
              </a:ext>
            </a:extLst>
          </p:cNvPr>
          <p:cNvPicPr>
            <a:picLocks noChangeAspect="1"/>
          </p:cNvPicPr>
          <p:nvPr/>
        </p:nvPicPr>
        <p:blipFill>
          <a:blip r:embed="rId3"/>
          <a:stretch>
            <a:fillRect/>
          </a:stretch>
        </p:blipFill>
        <p:spPr>
          <a:xfrm>
            <a:off x="5766879" y="1657816"/>
            <a:ext cx="5548224" cy="39554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414EF61C-C9F9-4C5C-896E-DA913138218E}"/>
              </a:ext>
            </a:extLst>
          </p:cNvPr>
          <p:cNvPicPr>
            <a:picLocks noChangeAspect="1"/>
          </p:cNvPicPr>
          <p:nvPr/>
        </p:nvPicPr>
        <p:blipFill>
          <a:blip r:embed="rId4"/>
          <a:stretch>
            <a:fillRect/>
          </a:stretch>
        </p:blipFill>
        <p:spPr>
          <a:xfrm>
            <a:off x="6056430" y="2791921"/>
            <a:ext cx="329213" cy="377985"/>
          </a:xfrm>
          <a:prstGeom prst="rect">
            <a:avLst/>
          </a:prstGeom>
        </p:spPr>
      </p:pic>
      <p:pic>
        <p:nvPicPr>
          <p:cNvPr id="12" name="Picture 11">
            <a:extLst>
              <a:ext uri="{FF2B5EF4-FFF2-40B4-BE49-F238E27FC236}">
                <a16:creationId xmlns:a16="http://schemas.microsoft.com/office/drawing/2014/main" id="{720775DA-5672-4597-8583-219048B1D626}"/>
              </a:ext>
            </a:extLst>
          </p:cNvPr>
          <p:cNvPicPr>
            <a:picLocks noChangeAspect="1"/>
          </p:cNvPicPr>
          <p:nvPr/>
        </p:nvPicPr>
        <p:blipFill>
          <a:blip r:embed="rId5"/>
          <a:stretch>
            <a:fillRect/>
          </a:stretch>
        </p:blipFill>
        <p:spPr>
          <a:xfrm>
            <a:off x="8211778" y="3711431"/>
            <a:ext cx="329213" cy="384081"/>
          </a:xfrm>
          <a:prstGeom prst="rect">
            <a:avLst/>
          </a:prstGeom>
        </p:spPr>
      </p:pic>
      <p:pic>
        <p:nvPicPr>
          <p:cNvPr id="33" name="Picture 32">
            <a:extLst>
              <a:ext uri="{FF2B5EF4-FFF2-40B4-BE49-F238E27FC236}">
                <a16:creationId xmlns:a16="http://schemas.microsoft.com/office/drawing/2014/main" id="{5AB33571-C011-4993-86BB-B5659FDFCE36}"/>
              </a:ext>
            </a:extLst>
          </p:cNvPr>
          <p:cNvPicPr>
            <a:picLocks noChangeAspect="1"/>
          </p:cNvPicPr>
          <p:nvPr/>
        </p:nvPicPr>
        <p:blipFill>
          <a:blip r:embed="rId6"/>
          <a:stretch>
            <a:fillRect/>
          </a:stretch>
        </p:blipFill>
        <p:spPr>
          <a:xfrm>
            <a:off x="6753524" y="4557501"/>
            <a:ext cx="4865229" cy="2098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pic>
        <p:nvPicPr>
          <p:cNvPr id="35" name="Picture 34">
            <a:extLst>
              <a:ext uri="{FF2B5EF4-FFF2-40B4-BE49-F238E27FC236}">
                <a16:creationId xmlns:a16="http://schemas.microsoft.com/office/drawing/2014/main" id="{D7D743C8-AAEB-4A37-813F-BB551598BE0C}"/>
              </a:ext>
            </a:extLst>
          </p:cNvPr>
          <p:cNvPicPr>
            <a:picLocks noChangeAspect="1"/>
          </p:cNvPicPr>
          <p:nvPr/>
        </p:nvPicPr>
        <p:blipFill>
          <a:blip r:embed="rId8"/>
          <a:stretch>
            <a:fillRect/>
          </a:stretch>
        </p:blipFill>
        <p:spPr>
          <a:xfrm>
            <a:off x="7719202" y="5344317"/>
            <a:ext cx="329213" cy="377985"/>
          </a:xfrm>
          <a:prstGeom prst="rect">
            <a:avLst/>
          </a:prstGeom>
        </p:spPr>
      </p:pic>
      <p:pic>
        <p:nvPicPr>
          <p:cNvPr id="37" name="Picture 36">
            <a:extLst>
              <a:ext uri="{FF2B5EF4-FFF2-40B4-BE49-F238E27FC236}">
                <a16:creationId xmlns:a16="http://schemas.microsoft.com/office/drawing/2014/main" id="{8820B596-8D86-42EF-A97B-4CFCABFC3CA6}"/>
              </a:ext>
            </a:extLst>
          </p:cNvPr>
          <p:cNvPicPr>
            <a:picLocks noChangeAspect="1"/>
          </p:cNvPicPr>
          <p:nvPr/>
        </p:nvPicPr>
        <p:blipFill>
          <a:blip r:embed="rId9"/>
          <a:stretch>
            <a:fillRect/>
          </a:stretch>
        </p:blipFill>
        <p:spPr>
          <a:xfrm>
            <a:off x="7220565" y="6375879"/>
            <a:ext cx="762066" cy="377985"/>
          </a:xfrm>
          <a:prstGeom prst="rect">
            <a:avLst/>
          </a:prstGeom>
        </p:spPr>
      </p:pic>
      <p:sp>
        <p:nvSpPr>
          <p:cNvPr id="2" name="Speech Bubble: Oval 1">
            <a:extLst>
              <a:ext uri="{FF2B5EF4-FFF2-40B4-BE49-F238E27FC236}">
                <a16:creationId xmlns:a16="http://schemas.microsoft.com/office/drawing/2014/main" id="{FF67B79D-6CB8-4B00-9AE2-0550AACC4D9B}"/>
              </a:ext>
            </a:extLst>
          </p:cNvPr>
          <p:cNvSpPr/>
          <p:nvPr/>
        </p:nvSpPr>
        <p:spPr>
          <a:xfrm>
            <a:off x="11618753" y="5336017"/>
            <a:ext cx="318620" cy="270673"/>
          </a:xfrm>
          <a:prstGeom prst="wedgeEllipseCallout">
            <a:avLst>
              <a:gd name="adj1" fmla="val -96225"/>
              <a:gd name="adj2" fmla="val 51247"/>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5</a:t>
            </a:r>
          </a:p>
        </p:txBody>
      </p:sp>
    </p:spTree>
    <p:extLst>
      <p:ext uri="{BB962C8B-B14F-4D97-AF65-F5344CB8AC3E}">
        <p14:creationId xmlns:p14="http://schemas.microsoft.com/office/powerpoint/2010/main" val="156462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25084" y="110283"/>
            <a:ext cx="10023966" cy="884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rgbClr val="115886"/>
                </a:solidFill>
                <a:latin typeface="Calibri" panose="020F0502020204030204" pitchFamily="34" charset="0"/>
                <a:cs typeface="Calibri" panose="020F0502020204030204" pitchFamily="34" charset="0"/>
              </a:rPr>
              <a:t>Section 3 – Submission of Claims: 3</a:t>
            </a:r>
            <a:r>
              <a:rPr lang="en-US" sz="2000" b="1" dirty="0">
                <a:solidFill>
                  <a:srgbClr val="115886"/>
                </a:solidFill>
                <a:latin typeface="Calibri" panose="020F0502020204030204" pitchFamily="34" charset="0"/>
                <a:cs typeface="Calibri" panose="020F0502020204030204" pitchFamily="34" charset="0"/>
              </a:rPr>
              <a:t>.3 Upload Documents</a:t>
            </a:r>
            <a:endParaRPr lang="pt-PT" sz="2000" b="1" dirty="0">
              <a:solidFill>
                <a:srgbClr val="115886"/>
              </a:solidFill>
              <a:latin typeface="Calibri" panose="020F0502020204030204" pitchFamily="34" charset="0"/>
              <a:cs typeface="Calibri" panose="020F0502020204030204" pitchFamily="34" charset="0"/>
            </a:endParaRPr>
          </a:p>
          <a:p>
            <a:pPr algn="ctr"/>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1285131" y="619492"/>
            <a:ext cx="10303872" cy="11800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US" sz="1800" b="1" dirty="0">
                <a:solidFill>
                  <a:srgbClr val="294457"/>
                </a:solidFill>
                <a:latin typeface="Tw Cen MT" panose="020B0602020104020603" pitchFamily="34" charset="0"/>
              </a:rPr>
              <a:t>Description: </a:t>
            </a:r>
            <a:r>
              <a:rPr lang="en-US" sz="1800" dirty="0">
                <a:solidFill>
                  <a:srgbClr val="294457"/>
                </a:solidFill>
                <a:latin typeface="Tw Cen MT" panose="020B0602020104020603" pitchFamily="34" charset="0"/>
              </a:rPr>
              <a:t>Upload Documents required for</a:t>
            </a:r>
          </a:p>
          <a:p>
            <a:pPr marL="0" indent="0" algn="l">
              <a:buNone/>
            </a:pPr>
            <a:r>
              <a:rPr lang="en-US" sz="1800" dirty="0">
                <a:solidFill>
                  <a:srgbClr val="294457"/>
                </a:solidFill>
                <a:latin typeface="Tw Cen MT" panose="020B0602020104020603" pitchFamily="34" charset="0"/>
              </a:rPr>
              <a:t> the application</a:t>
            </a:r>
          </a:p>
          <a:p>
            <a:pPr algn="l"/>
            <a:endParaRPr lang="en-US" sz="1800" dirty="0">
              <a:solidFill>
                <a:srgbClr val="294457"/>
              </a:solidFill>
              <a:latin typeface="Tw Cen MT" panose="020B0602020104020603" pitchFamily="34" charset="0"/>
            </a:endParaRPr>
          </a:p>
          <a:p>
            <a:pPr algn="l"/>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sp>
        <p:nvSpPr>
          <p:cNvPr id="25" name="Text Placeholder 4">
            <a:extLst>
              <a:ext uri="{FF2B5EF4-FFF2-40B4-BE49-F238E27FC236}">
                <a16:creationId xmlns:a16="http://schemas.microsoft.com/office/drawing/2014/main" id="{5F579CD2-755A-42FE-A8C9-A51BBD294B7D}"/>
              </a:ext>
            </a:extLst>
          </p:cNvPr>
          <p:cNvSpPr txBox="1">
            <a:spLocks/>
          </p:cNvSpPr>
          <p:nvPr/>
        </p:nvSpPr>
        <p:spPr>
          <a:xfrm>
            <a:off x="261930" y="1772081"/>
            <a:ext cx="4563612" cy="4732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marL="342900" indent="-342900">
              <a:buFont typeface="+mj-lt"/>
              <a:buAutoNum type="arabicPeriod"/>
            </a:pPr>
            <a:r>
              <a:rPr lang="en-US" sz="1600" dirty="0">
                <a:solidFill>
                  <a:srgbClr val="294457"/>
                </a:solidFill>
                <a:latin typeface="Tw Cen MT" panose="020B0602020104020603" pitchFamily="34" charset="0"/>
                <a:ea typeface="+mj-ea"/>
                <a:cs typeface="+mj-cs"/>
              </a:rPr>
              <a:t>The applicant afterwards uploads the mandatory documents and any other optional document that may be relevant to the application.  </a:t>
            </a:r>
          </a:p>
          <a:p>
            <a:pPr marL="0" indent="0">
              <a:lnSpc>
                <a:spcPct val="100000"/>
              </a:lnSpc>
              <a:buNone/>
            </a:pPr>
            <a:r>
              <a:rPr lang="en-US" sz="1600" b="1" u="sng" dirty="0">
                <a:solidFill>
                  <a:srgbClr val="294457"/>
                </a:solidFill>
                <a:latin typeface="Tw Cen MT" panose="020B0602020104020603" pitchFamily="34" charset="0"/>
                <a:ea typeface="+mj-ea"/>
                <a:cs typeface="+mj-cs"/>
              </a:rPr>
              <a:t>Upload documents:</a:t>
            </a:r>
          </a:p>
          <a:p>
            <a:pPr marL="457200" lvl="1" indent="0">
              <a:lnSpc>
                <a:spcPct val="100000"/>
              </a:lnSpc>
              <a:buNone/>
            </a:pPr>
            <a:r>
              <a:rPr lang="en-US" sz="1600" dirty="0">
                <a:solidFill>
                  <a:srgbClr val="294457"/>
                </a:solidFill>
                <a:latin typeface="Tw Cen MT" panose="020B0602020104020603" pitchFamily="34" charset="0"/>
                <a:ea typeface="+mj-ea"/>
                <a:cs typeface="+mj-cs"/>
              </a:rPr>
              <a:t>1.1. Click on the “Upload Documents” section.</a:t>
            </a:r>
          </a:p>
          <a:p>
            <a:pPr marL="457200" lvl="1" indent="0">
              <a:lnSpc>
                <a:spcPct val="100000"/>
              </a:lnSpc>
              <a:buNone/>
            </a:pPr>
            <a:r>
              <a:rPr lang="en-US" sz="1600" dirty="0">
                <a:solidFill>
                  <a:srgbClr val="294457"/>
                </a:solidFill>
                <a:latin typeface="Tw Cen MT" panose="020B0602020104020603" pitchFamily="34" charset="0"/>
                <a:ea typeface="+mj-ea"/>
                <a:cs typeface="+mj-cs"/>
              </a:rPr>
              <a:t>1.2. All documents are required unless they are marked as “optional”;</a:t>
            </a:r>
          </a:p>
          <a:p>
            <a:pPr marL="457200" lvl="1" indent="0">
              <a:lnSpc>
                <a:spcPct val="100000"/>
              </a:lnSpc>
              <a:buNone/>
            </a:pPr>
            <a:r>
              <a:rPr lang="en-US" sz="1600" dirty="0">
                <a:solidFill>
                  <a:srgbClr val="294457"/>
                </a:solidFill>
                <a:latin typeface="Tw Cen MT" panose="020B0602020104020603" pitchFamily="34" charset="0"/>
                <a:ea typeface="+mj-ea"/>
                <a:cs typeface="+mj-cs"/>
              </a:rPr>
              <a:t>1.3. To upload a file, the applicant either selects the option to browse files or to drag the file and drop it in the correspondent document box;</a:t>
            </a:r>
          </a:p>
          <a:p>
            <a:pPr marL="457200" lvl="1" indent="0">
              <a:lnSpc>
                <a:spcPct val="100000"/>
              </a:lnSpc>
              <a:buNone/>
            </a:pPr>
            <a:r>
              <a:rPr lang="en-US" sz="1600" dirty="0">
                <a:solidFill>
                  <a:srgbClr val="294457"/>
                </a:solidFill>
                <a:latin typeface="Tw Cen MT" panose="020B0602020104020603" pitchFamily="34" charset="0"/>
                <a:ea typeface="+mj-ea"/>
                <a:cs typeface="+mj-cs"/>
              </a:rPr>
              <a:t>1.4. The applicant can upload one or more files for each document;</a:t>
            </a:r>
          </a:p>
          <a:p>
            <a:pPr marL="457200" lvl="1" indent="0">
              <a:lnSpc>
                <a:spcPct val="100000"/>
              </a:lnSpc>
              <a:buNone/>
            </a:pPr>
            <a:r>
              <a:rPr lang="en-US" sz="1400" b="1" dirty="0">
                <a:solidFill>
                  <a:srgbClr val="294457"/>
                </a:solidFill>
                <a:latin typeface="Tw Cen MT" panose="020B0602020104020603" pitchFamily="34" charset="0"/>
                <a:ea typeface="+mj-ea"/>
                <a:cs typeface="+mj-cs"/>
              </a:rPr>
              <a:t>Note: </a:t>
            </a:r>
          </a:p>
          <a:p>
            <a:pPr marL="457200" lvl="1" indent="0">
              <a:lnSpc>
                <a:spcPct val="100000"/>
              </a:lnSpc>
              <a:buNone/>
            </a:pPr>
            <a:r>
              <a:rPr lang="en-US" sz="1400" b="1" dirty="0">
                <a:solidFill>
                  <a:srgbClr val="294457"/>
                </a:solidFill>
                <a:latin typeface="Tw Cen MT" panose="020B0602020104020603" pitchFamily="34" charset="0"/>
                <a:ea typeface="+mj-ea"/>
                <a:cs typeface="+mj-cs"/>
              </a:rPr>
              <a:t>(i) Only PDF documents can be uploaded on the system and they should not exceed 25MB.</a:t>
            </a:r>
          </a:p>
          <a:p>
            <a:pPr marL="457200" lvl="1" indent="0">
              <a:lnSpc>
                <a:spcPct val="100000"/>
              </a:lnSpc>
              <a:buNone/>
            </a:pPr>
            <a:r>
              <a:rPr lang="en-US" sz="1400" b="1" dirty="0">
                <a:solidFill>
                  <a:srgbClr val="294457"/>
                </a:solidFill>
                <a:latin typeface="Tw Cen MT" panose="020B0602020104020603" pitchFamily="34" charset="0"/>
                <a:ea typeface="+mj-ea"/>
                <a:cs typeface="+mj-cs"/>
              </a:rPr>
              <a:t>(ii) In case applicant does not have certificate of origin, he needs to upload a memo indicating same.</a:t>
            </a:r>
          </a:p>
          <a:p>
            <a:pPr marL="457200" lvl="1" indent="0">
              <a:lnSpc>
                <a:spcPct val="100000"/>
              </a:lnSpc>
              <a:buNone/>
            </a:pPr>
            <a:r>
              <a:rPr lang="en-US" sz="1400" b="1" dirty="0">
                <a:solidFill>
                  <a:srgbClr val="294457"/>
                </a:solidFill>
                <a:latin typeface="Tw Cen MT" panose="020B0602020104020603" pitchFamily="34" charset="0"/>
                <a:ea typeface="+mj-ea"/>
                <a:cs typeface="+mj-cs"/>
              </a:rPr>
              <a:t> </a:t>
            </a:r>
          </a:p>
          <a:p>
            <a:pPr>
              <a:lnSpc>
                <a:spcPct val="100000"/>
              </a:lnSpc>
              <a:buFont typeface="+mj-lt"/>
              <a:buAutoNum type="arabicPeriod"/>
            </a:pPr>
            <a:endParaRPr lang="pt-PT" sz="1000" dirty="0"/>
          </a:p>
          <a:p>
            <a:pPr marL="0" indent="0">
              <a:lnSpc>
                <a:spcPct val="100000"/>
              </a:lnSpc>
              <a:buNone/>
            </a:pPr>
            <a:endParaRPr lang="pt-PT" sz="1000"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10" name="Picture 9">
            <a:extLst>
              <a:ext uri="{FF2B5EF4-FFF2-40B4-BE49-F238E27FC236}">
                <a16:creationId xmlns:a16="http://schemas.microsoft.com/office/drawing/2014/main" id="{12CE0734-10D7-4B44-A08B-D4598835BC33}"/>
              </a:ext>
            </a:extLst>
          </p:cNvPr>
          <p:cNvPicPr>
            <a:picLocks noChangeAspect="1"/>
          </p:cNvPicPr>
          <p:nvPr/>
        </p:nvPicPr>
        <p:blipFill>
          <a:blip r:embed="rId3"/>
          <a:stretch>
            <a:fillRect/>
          </a:stretch>
        </p:blipFill>
        <p:spPr>
          <a:xfrm>
            <a:off x="5248454" y="1138802"/>
            <a:ext cx="6681616" cy="33320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pic>
        <p:nvPicPr>
          <p:cNvPr id="18" name="Picture 17">
            <a:extLst>
              <a:ext uri="{FF2B5EF4-FFF2-40B4-BE49-F238E27FC236}">
                <a16:creationId xmlns:a16="http://schemas.microsoft.com/office/drawing/2014/main" id="{CDD33731-24C9-4883-AD93-71AA87A279EC}"/>
              </a:ext>
            </a:extLst>
          </p:cNvPr>
          <p:cNvPicPr>
            <a:picLocks noChangeAspect="1"/>
          </p:cNvPicPr>
          <p:nvPr/>
        </p:nvPicPr>
        <p:blipFill>
          <a:blip r:embed="rId5"/>
          <a:stretch>
            <a:fillRect/>
          </a:stretch>
        </p:blipFill>
        <p:spPr>
          <a:xfrm>
            <a:off x="7327191" y="3454863"/>
            <a:ext cx="4602879" cy="1646063"/>
          </a:xfrm>
          <a:prstGeom prst="rect">
            <a:avLst/>
          </a:prstGeom>
        </p:spPr>
      </p:pic>
      <p:pic>
        <p:nvPicPr>
          <p:cNvPr id="20" name="Picture 19">
            <a:extLst>
              <a:ext uri="{FF2B5EF4-FFF2-40B4-BE49-F238E27FC236}">
                <a16:creationId xmlns:a16="http://schemas.microsoft.com/office/drawing/2014/main" id="{914A08D3-F78E-4A02-8E3C-D678FAFFE305}"/>
              </a:ext>
            </a:extLst>
          </p:cNvPr>
          <p:cNvPicPr>
            <a:picLocks noChangeAspect="1"/>
          </p:cNvPicPr>
          <p:nvPr/>
        </p:nvPicPr>
        <p:blipFill>
          <a:blip r:embed="rId6"/>
          <a:stretch>
            <a:fillRect/>
          </a:stretch>
        </p:blipFill>
        <p:spPr>
          <a:xfrm>
            <a:off x="5139310" y="4436560"/>
            <a:ext cx="5037423" cy="2180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9BEBC422-0C37-43B2-9422-812AB3837B44}"/>
              </a:ext>
            </a:extLst>
          </p:cNvPr>
          <p:cNvPicPr>
            <a:picLocks noChangeAspect="1"/>
          </p:cNvPicPr>
          <p:nvPr/>
        </p:nvPicPr>
        <p:blipFill>
          <a:blip r:embed="rId7"/>
          <a:stretch>
            <a:fillRect/>
          </a:stretch>
        </p:blipFill>
        <p:spPr>
          <a:xfrm>
            <a:off x="7166047" y="2609389"/>
            <a:ext cx="698071" cy="268489"/>
          </a:xfrm>
          <a:prstGeom prst="rect">
            <a:avLst/>
          </a:prstGeom>
        </p:spPr>
      </p:pic>
      <p:pic>
        <p:nvPicPr>
          <p:cNvPr id="26" name="Picture 25">
            <a:extLst>
              <a:ext uri="{FF2B5EF4-FFF2-40B4-BE49-F238E27FC236}">
                <a16:creationId xmlns:a16="http://schemas.microsoft.com/office/drawing/2014/main" id="{F11F8318-BDC1-457B-91F8-91442D83E188}"/>
              </a:ext>
            </a:extLst>
          </p:cNvPr>
          <p:cNvPicPr>
            <a:picLocks noChangeAspect="1"/>
          </p:cNvPicPr>
          <p:nvPr/>
        </p:nvPicPr>
        <p:blipFill>
          <a:blip r:embed="rId8"/>
          <a:stretch>
            <a:fillRect/>
          </a:stretch>
        </p:blipFill>
        <p:spPr>
          <a:xfrm>
            <a:off x="5139310" y="2511330"/>
            <a:ext cx="803451" cy="678182"/>
          </a:xfrm>
          <a:prstGeom prst="rect">
            <a:avLst/>
          </a:prstGeom>
        </p:spPr>
      </p:pic>
      <p:pic>
        <p:nvPicPr>
          <p:cNvPr id="30" name="Picture 29">
            <a:extLst>
              <a:ext uri="{FF2B5EF4-FFF2-40B4-BE49-F238E27FC236}">
                <a16:creationId xmlns:a16="http://schemas.microsoft.com/office/drawing/2014/main" id="{0501CDD3-F16B-4EC5-90DA-8FBE090F08DD}"/>
              </a:ext>
            </a:extLst>
          </p:cNvPr>
          <p:cNvPicPr>
            <a:picLocks noChangeAspect="1"/>
          </p:cNvPicPr>
          <p:nvPr/>
        </p:nvPicPr>
        <p:blipFill>
          <a:blip r:embed="rId9"/>
          <a:stretch>
            <a:fillRect/>
          </a:stretch>
        </p:blipFill>
        <p:spPr>
          <a:xfrm>
            <a:off x="6944237" y="4203460"/>
            <a:ext cx="2568194" cy="369145"/>
          </a:xfrm>
          <a:prstGeom prst="rect">
            <a:avLst/>
          </a:prstGeom>
        </p:spPr>
      </p:pic>
      <p:sp>
        <p:nvSpPr>
          <p:cNvPr id="7" name="Speech Bubble: Oval 6">
            <a:extLst>
              <a:ext uri="{FF2B5EF4-FFF2-40B4-BE49-F238E27FC236}">
                <a16:creationId xmlns:a16="http://schemas.microsoft.com/office/drawing/2014/main" id="{4C2C5715-942D-4F95-8AD7-31C9FC3202AF}"/>
              </a:ext>
            </a:extLst>
          </p:cNvPr>
          <p:cNvSpPr/>
          <p:nvPr/>
        </p:nvSpPr>
        <p:spPr>
          <a:xfrm>
            <a:off x="6822341" y="6237842"/>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1.4</a:t>
            </a:r>
          </a:p>
        </p:txBody>
      </p:sp>
    </p:spTree>
    <p:extLst>
      <p:ext uri="{BB962C8B-B14F-4D97-AF65-F5344CB8AC3E}">
        <p14:creationId xmlns:p14="http://schemas.microsoft.com/office/powerpoint/2010/main" val="169449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25084" y="110283"/>
            <a:ext cx="10023966"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b="1" dirty="0">
                <a:solidFill>
                  <a:srgbClr val="115886"/>
                </a:solidFill>
                <a:latin typeface="Calibri" panose="020F0502020204030204" pitchFamily="34" charset="0"/>
                <a:cs typeface="Calibri" panose="020F0502020204030204" pitchFamily="34" charset="0"/>
              </a:rPr>
              <a:t>Section 3 – Submission of Claims: 3</a:t>
            </a:r>
            <a:r>
              <a:rPr lang="pt-PT" sz="2000" b="1" dirty="0">
                <a:solidFill>
                  <a:srgbClr val="115886"/>
                </a:solidFill>
                <a:latin typeface="Calibri" panose="020F0502020204030204" pitchFamily="34" charset="0"/>
                <a:cs typeface="Calibri" panose="020F0502020204030204" pitchFamily="34" charset="0"/>
              </a:rPr>
              <a:t>.4 Place Request</a:t>
            </a:r>
          </a:p>
          <a:p>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981133" y="469602"/>
            <a:ext cx="10303872" cy="1458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US" sz="1800" b="1" dirty="0">
                <a:solidFill>
                  <a:srgbClr val="294457"/>
                </a:solidFill>
                <a:latin typeface="Tw Cen MT" panose="020B0602020104020603" pitchFamily="34" charset="0"/>
              </a:rPr>
              <a:t>Description: </a:t>
            </a:r>
            <a:r>
              <a:rPr lang="en-US" sz="1800" dirty="0">
                <a:solidFill>
                  <a:srgbClr val="294457"/>
                </a:solidFill>
                <a:latin typeface="Tw Cen MT" panose="020B0602020104020603" pitchFamily="34" charset="0"/>
              </a:rPr>
              <a:t>After completing the form, the applicant needs to place the request. It will afterwards go for processing. </a:t>
            </a:r>
          </a:p>
          <a:p>
            <a:pPr marL="0" indent="0" algn="l">
              <a:buNone/>
            </a:pPr>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25" name="Text Placeholder 4">
            <a:extLst>
              <a:ext uri="{FF2B5EF4-FFF2-40B4-BE49-F238E27FC236}">
                <a16:creationId xmlns:a16="http://schemas.microsoft.com/office/drawing/2014/main" id="{5F579CD2-755A-42FE-A8C9-A51BBD294B7D}"/>
              </a:ext>
            </a:extLst>
          </p:cNvPr>
          <p:cNvSpPr txBox="1">
            <a:spLocks/>
          </p:cNvSpPr>
          <p:nvPr/>
        </p:nvSpPr>
        <p:spPr>
          <a:xfrm>
            <a:off x="192744" y="1954167"/>
            <a:ext cx="4753648" cy="4124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294457"/>
                </a:solidFill>
                <a:latin typeface="Tw Cen MT" panose="020B0602020104020603" pitchFamily="34" charset="0"/>
                <a:ea typeface="+mj-ea"/>
                <a:cs typeface="+mj-cs"/>
              </a:rPr>
              <a:t>Actions</a:t>
            </a:r>
            <a:r>
              <a:rPr lang="en-US" sz="1200" b="1" dirty="0"/>
              <a:t>:</a:t>
            </a:r>
          </a:p>
          <a:p>
            <a:pPr marL="342900" indent="-342900">
              <a:buFont typeface="+mj-lt"/>
              <a:buAutoNum type="arabicPeriod"/>
            </a:pPr>
            <a:r>
              <a:rPr lang="en-US" sz="1400" dirty="0">
                <a:solidFill>
                  <a:srgbClr val="294457"/>
                </a:solidFill>
                <a:latin typeface="Tw Cen MT" panose="020B0602020104020603" pitchFamily="34" charset="0"/>
                <a:ea typeface="+mj-ea"/>
                <a:cs typeface="+mj-cs"/>
              </a:rPr>
              <a:t>Once all the details for the application have been submitted successfully, the “Fill the form” and “Upload Documents” section will turn green; this means that the application is complete.</a:t>
            </a:r>
          </a:p>
          <a:p>
            <a:pPr marL="0" indent="0">
              <a:lnSpc>
                <a:spcPct val="100000"/>
              </a:lnSpc>
              <a:buNone/>
            </a:pPr>
            <a:r>
              <a:rPr lang="en-US" sz="1400" dirty="0">
                <a:solidFill>
                  <a:srgbClr val="294457"/>
                </a:solidFill>
                <a:latin typeface="Tw Cen MT" panose="020B0602020104020603" pitchFamily="34" charset="0"/>
                <a:ea typeface="+mj-ea"/>
                <a:cs typeface="+mj-cs"/>
              </a:rPr>
              <a:t>Navigation bar and step completion color codes:</a:t>
            </a:r>
          </a:p>
          <a:p>
            <a:pPr lvl="1">
              <a:lnSpc>
                <a:spcPct val="100000"/>
              </a:lnSpc>
              <a:buFont typeface="Wingdings" panose="05000000000000000000" pitchFamily="2" charset="2"/>
              <a:buChar char="q"/>
            </a:pPr>
            <a:r>
              <a:rPr lang="en-US" sz="1400" dirty="0">
                <a:solidFill>
                  <a:srgbClr val="294457"/>
                </a:solidFill>
                <a:latin typeface="Tw Cen MT" panose="020B0602020104020603" pitchFamily="34" charset="0"/>
                <a:ea typeface="+mj-ea"/>
                <a:cs typeface="+mj-cs"/>
              </a:rPr>
              <a:t>To navigate between the application form and the upload documents form use the actions "Fill the Form" and "Upload documents" that are available in the navigation bar;</a:t>
            </a:r>
          </a:p>
          <a:p>
            <a:pPr lvl="1">
              <a:lnSpc>
                <a:spcPct val="100000"/>
              </a:lnSpc>
              <a:buFont typeface="Wingdings" panose="05000000000000000000" pitchFamily="2" charset="2"/>
              <a:buChar char="q"/>
            </a:pPr>
            <a:r>
              <a:rPr lang="en-US" sz="1400" dirty="0">
                <a:solidFill>
                  <a:srgbClr val="294457"/>
                </a:solidFill>
                <a:latin typeface="Tw Cen MT" panose="020B0602020104020603" pitchFamily="34" charset="0"/>
                <a:ea typeface="+mj-ea"/>
                <a:cs typeface="+mj-cs"/>
              </a:rPr>
              <a:t>The navigation bar has the following color codes:</a:t>
            </a:r>
          </a:p>
          <a:p>
            <a:pPr lvl="2">
              <a:lnSpc>
                <a:spcPct val="100000"/>
              </a:lnSpc>
              <a:buFont typeface="+mj-lt"/>
              <a:buAutoNum type="arabicPeriod"/>
            </a:pPr>
            <a:r>
              <a:rPr lang="en-US" sz="1400" dirty="0">
                <a:solidFill>
                  <a:srgbClr val="294457"/>
                </a:solidFill>
                <a:latin typeface="Tw Cen MT" panose="020B0602020104020603" pitchFamily="34" charset="0"/>
                <a:ea typeface="+mj-ea"/>
                <a:cs typeface="+mj-cs"/>
              </a:rPr>
              <a:t>Blue – current selected form;</a:t>
            </a:r>
          </a:p>
          <a:p>
            <a:pPr lvl="2">
              <a:lnSpc>
                <a:spcPct val="100000"/>
              </a:lnSpc>
              <a:buFont typeface="+mj-lt"/>
              <a:buAutoNum type="arabicPeriod"/>
            </a:pPr>
            <a:r>
              <a:rPr lang="en-US" sz="1400" dirty="0">
                <a:solidFill>
                  <a:srgbClr val="294457"/>
                </a:solidFill>
                <a:latin typeface="Tw Cen MT" panose="020B0602020104020603" pitchFamily="34" charset="0"/>
                <a:ea typeface="+mj-ea"/>
                <a:cs typeface="+mj-cs"/>
              </a:rPr>
              <a:t>Yellow – form incomplete;</a:t>
            </a:r>
          </a:p>
          <a:p>
            <a:pPr lvl="2">
              <a:lnSpc>
                <a:spcPct val="100000"/>
              </a:lnSpc>
              <a:buFont typeface="+mj-lt"/>
              <a:buAutoNum type="arabicPeriod"/>
            </a:pPr>
            <a:r>
              <a:rPr lang="en-US" sz="1400" dirty="0">
                <a:solidFill>
                  <a:srgbClr val="294457"/>
                </a:solidFill>
                <a:latin typeface="Tw Cen MT" panose="020B0602020104020603" pitchFamily="34" charset="0"/>
                <a:ea typeface="+mj-ea"/>
                <a:cs typeface="+mj-cs"/>
              </a:rPr>
              <a:t>Green – form complete;</a:t>
            </a:r>
          </a:p>
          <a:p>
            <a:pPr marL="342900" indent="-342900">
              <a:buFont typeface="+mj-lt"/>
              <a:buAutoNum type="arabicPeriod"/>
            </a:pPr>
            <a:endParaRPr lang="en-US" sz="1400" dirty="0">
              <a:solidFill>
                <a:srgbClr val="294457"/>
              </a:solidFill>
              <a:latin typeface="Tw Cen MT" panose="020B0602020104020603" pitchFamily="34" charset="0"/>
              <a:ea typeface="+mj-ea"/>
              <a:cs typeface="+mj-cs"/>
            </a:endParaRPr>
          </a:p>
          <a:p>
            <a:pPr marL="342900" indent="-342900">
              <a:buFont typeface="+mj-lt"/>
              <a:buAutoNum type="arabicPeriod" startAt="2"/>
            </a:pPr>
            <a:r>
              <a:rPr lang="en-US" sz="1400" dirty="0">
                <a:solidFill>
                  <a:srgbClr val="294457"/>
                </a:solidFill>
                <a:latin typeface="Tw Cen MT" panose="020B0602020104020603" pitchFamily="34" charset="0"/>
                <a:ea typeface="+mj-ea"/>
                <a:cs typeface="+mj-cs"/>
              </a:rPr>
              <a:t>The applicant then clicks on “Place Request”</a:t>
            </a:r>
          </a:p>
          <a:p>
            <a:pPr marL="0" indent="0">
              <a:buNone/>
            </a:pPr>
            <a:r>
              <a:rPr lang="en-US" sz="1400" dirty="0">
                <a:solidFill>
                  <a:srgbClr val="294457"/>
                </a:solidFill>
                <a:latin typeface="Tw Cen MT" panose="020B0602020104020603" pitchFamily="34" charset="0"/>
                <a:ea typeface="+mj-ea"/>
                <a:cs typeface="+mj-cs"/>
              </a:rPr>
              <a:t>         and the application is submitted</a:t>
            </a:r>
          </a:p>
          <a:p>
            <a:pPr>
              <a:lnSpc>
                <a:spcPct val="100000"/>
              </a:lnSpc>
              <a:buFont typeface="+mj-lt"/>
              <a:buAutoNum type="arabicPeriod"/>
            </a:pPr>
            <a:endParaRPr lang="pt-PT" sz="900" dirty="0"/>
          </a:p>
          <a:p>
            <a:pPr marL="0" indent="0">
              <a:lnSpc>
                <a:spcPct val="100000"/>
              </a:lnSpc>
              <a:buNone/>
            </a:pPr>
            <a:endParaRPr lang="pt-PT" sz="900" dirty="0"/>
          </a:p>
          <a:p>
            <a:pPr marL="0" indent="0">
              <a:buNone/>
            </a:pPr>
            <a:endParaRPr lang="pt-PT" sz="1100" b="1" dirty="0"/>
          </a:p>
          <a:p>
            <a:pPr marL="0" indent="0">
              <a:buFont typeface="Arial" panose="020B0604020202020204" pitchFamily="34" charset="0"/>
              <a:buNone/>
            </a:pPr>
            <a:endParaRPr lang="pt-PT" sz="1100" b="1" dirty="0"/>
          </a:p>
          <a:p>
            <a:pPr marL="0" indent="0">
              <a:buFont typeface="Arial" panose="020B0604020202020204" pitchFamily="34" charset="0"/>
              <a:buNone/>
            </a:pPr>
            <a:endParaRPr lang="pt-PT" sz="1100" b="1" dirty="0"/>
          </a:p>
        </p:txBody>
      </p:sp>
      <p:pic>
        <p:nvPicPr>
          <p:cNvPr id="9" name="Picture 8">
            <a:extLst>
              <a:ext uri="{FF2B5EF4-FFF2-40B4-BE49-F238E27FC236}">
                <a16:creationId xmlns:a16="http://schemas.microsoft.com/office/drawing/2014/main" id="{E9258D75-4E2C-4E65-9DD3-9EBB9E244331}"/>
              </a:ext>
            </a:extLst>
          </p:cNvPr>
          <p:cNvPicPr>
            <a:picLocks noChangeAspect="1"/>
          </p:cNvPicPr>
          <p:nvPr/>
        </p:nvPicPr>
        <p:blipFill>
          <a:blip r:embed="rId4"/>
          <a:stretch>
            <a:fillRect/>
          </a:stretch>
        </p:blipFill>
        <p:spPr>
          <a:xfrm>
            <a:off x="4796880" y="1954167"/>
            <a:ext cx="7091299" cy="37961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Speech Bubble: Oval 9">
            <a:extLst>
              <a:ext uri="{FF2B5EF4-FFF2-40B4-BE49-F238E27FC236}">
                <a16:creationId xmlns:a16="http://schemas.microsoft.com/office/drawing/2014/main" id="{82609047-F267-4882-B7D9-A30E98A78B0F}"/>
              </a:ext>
            </a:extLst>
          </p:cNvPr>
          <p:cNvSpPr/>
          <p:nvPr/>
        </p:nvSpPr>
        <p:spPr>
          <a:xfrm>
            <a:off x="5905905" y="3114145"/>
            <a:ext cx="493160" cy="380144"/>
          </a:xfrm>
          <a:prstGeom prst="wedgeEllipseCallout">
            <a:avLst>
              <a:gd name="adj1" fmla="val 110417"/>
              <a:gd name="adj2" fmla="val 89527"/>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MU" dirty="0"/>
          </a:p>
        </p:txBody>
      </p:sp>
      <p:sp>
        <p:nvSpPr>
          <p:cNvPr id="12" name="Speech Bubble: Oval 11">
            <a:extLst>
              <a:ext uri="{FF2B5EF4-FFF2-40B4-BE49-F238E27FC236}">
                <a16:creationId xmlns:a16="http://schemas.microsoft.com/office/drawing/2014/main" id="{33D40B1D-DB95-46D8-BF96-12F2330A6FC9}"/>
              </a:ext>
            </a:extLst>
          </p:cNvPr>
          <p:cNvSpPr/>
          <p:nvPr/>
        </p:nvSpPr>
        <p:spPr>
          <a:xfrm>
            <a:off x="5905905" y="3114145"/>
            <a:ext cx="493160" cy="380144"/>
          </a:xfrm>
          <a:prstGeom prst="wedgeEllipseCallout">
            <a:avLst>
              <a:gd name="adj1" fmla="val -97352"/>
              <a:gd name="adj2" fmla="val 98565"/>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MU" dirty="0"/>
          </a:p>
        </p:txBody>
      </p:sp>
      <p:pic>
        <p:nvPicPr>
          <p:cNvPr id="17" name="Picture 16">
            <a:extLst>
              <a:ext uri="{FF2B5EF4-FFF2-40B4-BE49-F238E27FC236}">
                <a16:creationId xmlns:a16="http://schemas.microsoft.com/office/drawing/2014/main" id="{1E9F5049-0F99-48BC-B2CA-F3E2F9312BCC}"/>
              </a:ext>
            </a:extLst>
          </p:cNvPr>
          <p:cNvPicPr>
            <a:picLocks noChangeAspect="1"/>
          </p:cNvPicPr>
          <p:nvPr/>
        </p:nvPicPr>
        <p:blipFill>
          <a:blip r:embed="rId5"/>
          <a:stretch>
            <a:fillRect/>
          </a:stretch>
        </p:blipFill>
        <p:spPr>
          <a:xfrm>
            <a:off x="11154738" y="3166849"/>
            <a:ext cx="883997" cy="524301"/>
          </a:xfrm>
          <a:prstGeom prst="rect">
            <a:avLst/>
          </a:prstGeom>
        </p:spPr>
      </p:pic>
    </p:spTree>
    <p:extLst>
      <p:ext uri="{BB962C8B-B14F-4D97-AF65-F5344CB8AC3E}">
        <p14:creationId xmlns:p14="http://schemas.microsoft.com/office/powerpoint/2010/main" val="254332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8A3BB-E90C-4D78-84DD-7226524802EE}"/>
              </a:ext>
            </a:extLst>
          </p:cNvPr>
          <p:cNvSpPr/>
          <p:nvPr/>
        </p:nvSpPr>
        <p:spPr>
          <a:xfrm>
            <a:off x="1857482" y="2828835"/>
            <a:ext cx="9191172" cy="1200329"/>
          </a:xfrm>
          <a:prstGeom prst="rect">
            <a:avLst/>
          </a:prstGeom>
        </p:spPr>
        <p:txBody>
          <a:bodyPr wrap="square">
            <a:spAutoFit/>
          </a:bodyPr>
          <a:lstStyle/>
          <a:p>
            <a:pPr fontAlgn="t"/>
            <a:r>
              <a:rPr lang="en-US" sz="3600" b="1" dirty="0">
                <a:solidFill>
                  <a:srgbClr val="01548B"/>
                </a:solidFill>
                <a:latin typeface="Gill Sans MT" panose="020B0502020104020203"/>
              </a:rPr>
              <a:t>Section </a:t>
            </a:r>
            <a:r>
              <a:rPr lang="en-GB" sz="3600" b="1" dirty="0">
                <a:solidFill>
                  <a:srgbClr val="01548B"/>
                </a:solidFill>
                <a:latin typeface="Gill Sans MT" panose="020B0502020104020203"/>
              </a:rPr>
              <a:t>4 Provide Additional Information</a:t>
            </a:r>
            <a:endParaRPr lang="en-MU" sz="3600" b="1" dirty="0">
              <a:solidFill>
                <a:srgbClr val="01548B"/>
              </a:solidFill>
              <a:latin typeface="Gill Sans MT" panose="020B0502020104020203"/>
            </a:endParaRPr>
          </a:p>
          <a:p>
            <a:pPr algn="l" fontAlgn="t">
              <a:spcAft>
                <a:spcPts val="0"/>
              </a:spcAft>
            </a:pPr>
            <a:endParaRPr lang="en-MU" sz="3600" b="1" dirty="0">
              <a:solidFill>
                <a:srgbClr val="01548B"/>
              </a:solidFill>
              <a:latin typeface="Gill Sans MT" panose="020B0502020104020203"/>
            </a:endParaRPr>
          </a:p>
        </p:txBody>
      </p:sp>
      <p:sp>
        <p:nvSpPr>
          <p:cNvPr id="2" name="Rectangle 1">
            <a:extLst>
              <a:ext uri="{FF2B5EF4-FFF2-40B4-BE49-F238E27FC236}">
                <a16:creationId xmlns:a16="http://schemas.microsoft.com/office/drawing/2014/main" id="{B5A6CBC0-C42F-4A82-BDAB-850EF8408C32}"/>
              </a:ext>
            </a:extLst>
          </p:cNvPr>
          <p:cNvSpPr/>
          <p:nvPr/>
        </p:nvSpPr>
        <p:spPr>
          <a:xfrm>
            <a:off x="4233644" y="3542556"/>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469" y="-508816"/>
            <a:ext cx="4461887" cy="3155069"/>
          </a:xfrm>
          <a:prstGeom prst="rect">
            <a:avLst/>
          </a:prstGeom>
        </p:spPr>
      </p:pic>
    </p:spTree>
    <p:extLst>
      <p:ext uri="{BB962C8B-B14F-4D97-AF65-F5344CB8AC3E}">
        <p14:creationId xmlns:p14="http://schemas.microsoft.com/office/powerpoint/2010/main" val="221442847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56695" y="152142"/>
            <a:ext cx="10401929" cy="834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115886"/>
                </a:solidFill>
                <a:effectLst/>
                <a:uLnTx/>
                <a:uFillTx/>
                <a:latin typeface="Calibri" panose="020F0502020204030204" pitchFamily="34" charset="0"/>
                <a:ea typeface="+mj-ea"/>
                <a:cs typeface="Calibri" panose="020F0502020204030204" pitchFamily="34" charset="0"/>
              </a:rPr>
              <a:t>Section 4 – Provide Additional Information</a:t>
            </a:r>
          </a:p>
        </p:txBody>
      </p:sp>
      <p:sp>
        <p:nvSpPr>
          <p:cNvPr id="4" name="Title 1"/>
          <p:cNvSpPr txBox="1">
            <a:spLocks/>
          </p:cNvSpPr>
          <p:nvPr/>
        </p:nvSpPr>
        <p:spPr>
          <a:xfrm>
            <a:off x="923940" y="1155941"/>
            <a:ext cx="10276386" cy="14405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Description: </a:t>
            </a:r>
            <a:r>
              <a:rPr kumimoji="0" lang="en-US" sz="2000" b="0"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The Applicant can be requested to provide additional clarifications after the verification of application by the Claim Officer. In order to provide clarifications,  the applicant shall follow the sub steps shown in the diagram below.</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294457"/>
              </a:solidFill>
              <a:effectLst/>
              <a:uLnTx/>
              <a:uFillTx/>
              <a:latin typeface="Tw Cen MT" panose="020B0602020104020603"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Participant</a:t>
            </a:r>
            <a:r>
              <a:rPr kumimoji="0" lang="en-US" sz="2000" b="0"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  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7" name="Rectangle 6">
            <a:extLst>
              <a:ext uri="{FF2B5EF4-FFF2-40B4-BE49-F238E27FC236}">
                <a16:creationId xmlns:a16="http://schemas.microsoft.com/office/drawing/2014/main" id="{7C9AF47B-9FB3-4C41-959D-5F282B39E413}"/>
              </a:ext>
            </a:extLst>
          </p:cNvPr>
          <p:cNvSpPr/>
          <p:nvPr/>
        </p:nvSpPr>
        <p:spPr>
          <a:xfrm>
            <a:off x="1032934" y="2751667"/>
            <a:ext cx="8170333" cy="204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8" name="Flowchart: Connector 7">
            <a:extLst>
              <a:ext uri="{FF2B5EF4-FFF2-40B4-BE49-F238E27FC236}">
                <a16:creationId xmlns:a16="http://schemas.microsoft.com/office/drawing/2014/main" id="{FFD900A8-BC13-42BD-83E1-07C4197654C2}"/>
              </a:ext>
            </a:extLst>
          </p:cNvPr>
          <p:cNvSpPr/>
          <p:nvPr/>
        </p:nvSpPr>
        <p:spPr>
          <a:xfrm>
            <a:off x="1573474" y="3632209"/>
            <a:ext cx="226539" cy="236303"/>
          </a:xfrm>
          <a:prstGeom prst="flowChartConnector">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hlinkClick r:id="" action="ppaction://noaction"/>
            <a:extLst>
              <a:ext uri="{FF2B5EF4-FFF2-40B4-BE49-F238E27FC236}">
                <a16:creationId xmlns:a16="http://schemas.microsoft.com/office/drawing/2014/main" id="{B1D5839E-FA1E-4236-A93E-199172536ADA}"/>
              </a:ext>
            </a:extLst>
          </p:cNvPr>
          <p:cNvSpPr/>
          <p:nvPr/>
        </p:nvSpPr>
        <p:spPr>
          <a:xfrm>
            <a:off x="2340553" y="3429001"/>
            <a:ext cx="1503314" cy="67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 A Select / Open Application</a:t>
            </a:r>
            <a:endParaRPr kumimoji="0" lang="pt-P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hlinkClick r:id="" action="ppaction://noaction"/>
            <a:extLst>
              <a:ext uri="{FF2B5EF4-FFF2-40B4-BE49-F238E27FC236}">
                <a16:creationId xmlns:a16="http://schemas.microsoft.com/office/drawing/2014/main" id="{39C785D9-1729-408B-B877-24B49CB81442}"/>
              </a:ext>
            </a:extLst>
          </p:cNvPr>
          <p:cNvSpPr/>
          <p:nvPr/>
        </p:nvSpPr>
        <p:spPr>
          <a:xfrm>
            <a:off x="4572940" y="3429000"/>
            <a:ext cx="1489193" cy="67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 B Provide Clarifications</a:t>
            </a:r>
            <a:endParaRPr kumimoji="0" lang="pt-P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hlinkClick r:id="" action="ppaction://noaction"/>
            <a:extLst>
              <a:ext uri="{FF2B5EF4-FFF2-40B4-BE49-F238E27FC236}">
                <a16:creationId xmlns:a16="http://schemas.microsoft.com/office/drawing/2014/main" id="{F95332DD-16B9-4790-BBAE-1C7683AAA8B5}"/>
              </a:ext>
            </a:extLst>
          </p:cNvPr>
          <p:cNvSpPr/>
          <p:nvPr/>
        </p:nvSpPr>
        <p:spPr>
          <a:xfrm>
            <a:off x="6418674" y="3429000"/>
            <a:ext cx="1489193" cy="67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 C Send New Info</a:t>
            </a:r>
            <a:endParaRPr kumimoji="0" lang="pt-P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38836EB8-BFDA-4967-9C04-F26A686D636E}"/>
              </a:ext>
            </a:extLst>
          </p:cNvPr>
          <p:cNvSpPr/>
          <p:nvPr/>
        </p:nvSpPr>
        <p:spPr>
          <a:xfrm>
            <a:off x="8364550" y="3601030"/>
            <a:ext cx="287976" cy="298659"/>
          </a:xfrm>
          <a:prstGeom prst="flowChartConnector">
            <a:avLst/>
          </a:prstGeom>
          <a:solidFill>
            <a:schemeClr val="tx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186371F-02F8-4712-AF1D-E7AB45F6062E}"/>
              </a:ext>
            </a:extLst>
          </p:cNvPr>
          <p:cNvSpPr txBox="1"/>
          <p:nvPr/>
        </p:nvSpPr>
        <p:spPr>
          <a:xfrm>
            <a:off x="8127623" y="3305889"/>
            <a:ext cx="76183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End</a:t>
            </a:r>
          </a:p>
        </p:txBody>
      </p:sp>
      <p:sp>
        <p:nvSpPr>
          <p:cNvPr id="27" name="TextBox 26">
            <a:extLst>
              <a:ext uri="{FF2B5EF4-FFF2-40B4-BE49-F238E27FC236}">
                <a16:creationId xmlns:a16="http://schemas.microsoft.com/office/drawing/2014/main" id="{FFB2E32B-000E-46AD-8605-5DB02702C789}"/>
              </a:ext>
            </a:extLst>
          </p:cNvPr>
          <p:cNvSpPr txBox="1"/>
          <p:nvPr/>
        </p:nvSpPr>
        <p:spPr>
          <a:xfrm>
            <a:off x="1182340" y="3344871"/>
            <a:ext cx="100880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Start</a:t>
            </a:r>
          </a:p>
        </p:txBody>
      </p:sp>
      <p:cxnSp>
        <p:nvCxnSpPr>
          <p:cNvPr id="28" name="Straight Arrow Connector 27">
            <a:extLst>
              <a:ext uri="{FF2B5EF4-FFF2-40B4-BE49-F238E27FC236}">
                <a16:creationId xmlns:a16="http://schemas.microsoft.com/office/drawing/2014/main" id="{C7444B9E-FC34-44C2-84E6-25E7F71B933F}"/>
              </a:ext>
            </a:extLst>
          </p:cNvPr>
          <p:cNvCxnSpPr>
            <a:cxnSpLocks/>
          </p:cNvCxnSpPr>
          <p:nvPr/>
        </p:nvCxnSpPr>
        <p:spPr>
          <a:xfrm>
            <a:off x="1792457" y="3739363"/>
            <a:ext cx="548096" cy="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06E443D-54BE-498D-9848-441F8DB3072C}"/>
              </a:ext>
            </a:extLst>
          </p:cNvPr>
          <p:cNvCxnSpPr>
            <a:cxnSpLocks/>
          </p:cNvCxnSpPr>
          <p:nvPr/>
        </p:nvCxnSpPr>
        <p:spPr>
          <a:xfrm>
            <a:off x="3843867" y="3733865"/>
            <a:ext cx="7290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A329A73-F107-4627-84D6-85D6BF14D918}"/>
              </a:ext>
            </a:extLst>
          </p:cNvPr>
          <p:cNvCxnSpPr>
            <a:cxnSpLocks/>
          </p:cNvCxnSpPr>
          <p:nvPr/>
        </p:nvCxnSpPr>
        <p:spPr>
          <a:xfrm>
            <a:off x="6076254" y="3733865"/>
            <a:ext cx="360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4186DEC-7A41-4116-B5A0-E793EF507386}"/>
              </a:ext>
            </a:extLst>
          </p:cNvPr>
          <p:cNvCxnSpPr>
            <a:cxnSpLocks/>
          </p:cNvCxnSpPr>
          <p:nvPr/>
        </p:nvCxnSpPr>
        <p:spPr>
          <a:xfrm flipV="1">
            <a:off x="7944157" y="3733865"/>
            <a:ext cx="400388" cy="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1F1C6B3-007F-4018-963A-6D94B9D3366C}"/>
              </a:ext>
            </a:extLst>
          </p:cNvPr>
          <p:cNvSpPr/>
          <p:nvPr/>
        </p:nvSpPr>
        <p:spPr>
          <a:xfrm>
            <a:off x="1024057" y="2751667"/>
            <a:ext cx="8170333" cy="204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19" name="Flowchart: Connector 18">
            <a:extLst>
              <a:ext uri="{FF2B5EF4-FFF2-40B4-BE49-F238E27FC236}">
                <a16:creationId xmlns:a16="http://schemas.microsoft.com/office/drawing/2014/main" id="{748230DC-801A-4990-BAAA-D62D51B09E44}"/>
              </a:ext>
            </a:extLst>
          </p:cNvPr>
          <p:cNvSpPr/>
          <p:nvPr/>
        </p:nvSpPr>
        <p:spPr>
          <a:xfrm>
            <a:off x="1564597" y="3632209"/>
            <a:ext cx="226539" cy="236303"/>
          </a:xfrm>
          <a:prstGeom prst="flowChartConnector">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hlinkClick r:id="" action="ppaction://noaction"/>
            <a:extLst>
              <a:ext uri="{FF2B5EF4-FFF2-40B4-BE49-F238E27FC236}">
                <a16:creationId xmlns:a16="http://schemas.microsoft.com/office/drawing/2014/main" id="{E23F32E0-049C-4356-9CD2-E72FF454E2DC}"/>
              </a:ext>
            </a:extLst>
          </p:cNvPr>
          <p:cNvSpPr/>
          <p:nvPr/>
        </p:nvSpPr>
        <p:spPr>
          <a:xfrm>
            <a:off x="2331676" y="3429001"/>
            <a:ext cx="1503314" cy="67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4.A Select / Open Application</a:t>
            </a:r>
            <a:endParaRPr kumimoji="0" lang="pt-P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hlinkClick r:id="" action="ppaction://noaction"/>
            <a:extLst>
              <a:ext uri="{FF2B5EF4-FFF2-40B4-BE49-F238E27FC236}">
                <a16:creationId xmlns:a16="http://schemas.microsoft.com/office/drawing/2014/main" id="{91EFAD41-E4B9-49C4-822A-89CF37BBC6B4}"/>
              </a:ext>
            </a:extLst>
          </p:cNvPr>
          <p:cNvSpPr/>
          <p:nvPr/>
        </p:nvSpPr>
        <p:spPr>
          <a:xfrm>
            <a:off x="4564063" y="3429000"/>
            <a:ext cx="1489193" cy="67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4.B Provide Clarifications</a:t>
            </a:r>
            <a:endParaRPr kumimoji="0" lang="pt-P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hlinkClick r:id="" action="ppaction://noaction"/>
            <a:extLst>
              <a:ext uri="{FF2B5EF4-FFF2-40B4-BE49-F238E27FC236}">
                <a16:creationId xmlns:a16="http://schemas.microsoft.com/office/drawing/2014/main" id="{8F8E7ACD-E883-4A1C-B582-AB67933450DA}"/>
              </a:ext>
            </a:extLst>
          </p:cNvPr>
          <p:cNvSpPr/>
          <p:nvPr/>
        </p:nvSpPr>
        <p:spPr>
          <a:xfrm>
            <a:off x="6409797" y="3429000"/>
            <a:ext cx="1489193" cy="67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4.C Send New Info</a:t>
            </a:r>
            <a:endParaRPr kumimoji="0" lang="pt-P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F6127AA4-DE24-41C2-824F-8789F954F9E0}"/>
              </a:ext>
            </a:extLst>
          </p:cNvPr>
          <p:cNvSpPr/>
          <p:nvPr/>
        </p:nvSpPr>
        <p:spPr>
          <a:xfrm>
            <a:off x="8355673" y="3601030"/>
            <a:ext cx="287976" cy="298659"/>
          </a:xfrm>
          <a:prstGeom prst="flowChartConnector">
            <a:avLst/>
          </a:prstGeom>
          <a:solidFill>
            <a:schemeClr val="tx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0961117-DBA2-4AC5-9ABF-419AD1A31F5F}"/>
              </a:ext>
            </a:extLst>
          </p:cNvPr>
          <p:cNvSpPr txBox="1"/>
          <p:nvPr/>
        </p:nvSpPr>
        <p:spPr>
          <a:xfrm>
            <a:off x="8118746" y="3305889"/>
            <a:ext cx="76183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End</a:t>
            </a:r>
          </a:p>
        </p:txBody>
      </p:sp>
      <p:sp>
        <p:nvSpPr>
          <p:cNvPr id="32" name="TextBox 31">
            <a:extLst>
              <a:ext uri="{FF2B5EF4-FFF2-40B4-BE49-F238E27FC236}">
                <a16:creationId xmlns:a16="http://schemas.microsoft.com/office/drawing/2014/main" id="{E43B69D9-4F25-4CCE-8656-7ED0C1D54E88}"/>
              </a:ext>
            </a:extLst>
          </p:cNvPr>
          <p:cNvSpPr txBox="1"/>
          <p:nvPr/>
        </p:nvSpPr>
        <p:spPr>
          <a:xfrm>
            <a:off x="1173463" y="3344871"/>
            <a:ext cx="100880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Start</a:t>
            </a:r>
          </a:p>
        </p:txBody>
      </p:sp>
      <p:cxnSp>
        <p:nvCxnSpPr>
          <p:cNvPr id="34" name="Straight Arrow Connector 33">
            <a:extLst>
              <a:ext uri="{FF2B5EF4-FFF2-40B4-BE49-F238E27FC236}">
                <a16:creationId xmlns:a16="http://schemas.microsoft.com/office/drawing/2014/main" id="{568BD7E0-B1F7-43E6-B5FF-BF69A23B6960}"/>
              </a:ext>
            </a:extLst>
          </p:cNvPr>
          <p:cNvCxnSpPr>
            <a:cxnSpLocks/>
          </p:cNvCxnSpPr>
          <p:nvPr/>
        </p:nvCxnSpPr>
        <p:spPr>
          <a:xfrm>
            <a:off x="1783580" y="3739363"/>
            <a:ext cx="548096" cy="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F5DEC47-D95F-45BA-B5F7-340A5E3B7D0F}"/>
              </a:ext>
            </a:extLst>
          </p:cNvPr>
          <p:cNvCxnSpPr>
            <a:cxnSpLocks/>
          </p:cNvCxnSpPr>
          <p:nvPr/>
        </p:nvCxnSpPr>
        <p:spPr>
          <a:xfrm>
            <a:off x="3834990" y="3733865"/>
            <a:ext cx="7290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F6E709-3D42-473F-8CF7-2BFB7F23E68D}"/>
              </a:ext>
            </a:extLst>
          </p:cNvPr>
          <p:cNvCxnSpPr>
            <a:cxnSpLocks/>
          </p:cNvCxnSpPr>
          <p:nvPr/>
        </p:nvCxnSpPr>
        <p:spPr>
          <a:xfrm>
            <a:off x="6067377" y="3733865"/>
            <a:ext cx="360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045C5B6-74D3-45F0-8DB9-79DEBFEB40D4}"/>
              </a:ext>
            </a:extLst>
          </p:cNvPr>
          <p:cNvCxnSpPr>
            <a:cxnSpLocks/>
          </p:cNvCxnSpPr>
          <p:nvPr/>
        </p:nvCxnSpPr>
        <p:spPr>
          <a:xfrm flipV="1">
            <a:off x="7935280" y="3733865"/>
            <a:ext cx="400388" cy="1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0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539607" y="0"/>
            <a:ext cx="12519167" cy="1466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500"/>
              </a:spcAft>
            </a:pPr>
            <a:r>
              <a:rPr lang="pt-PT" sz="3600" b="1" dirty="0">
                <a:solidFill>
                  <a:srgbClr val="115886"/>
                </a:solidFill>
                <a:latin typeface="Calibri" panose="020F0502020204030204" pitchFamily="34" charset="0"/>
                <a:ea typeface="Source Sans Pro Semibold" panose="020B0603030403020204" pitchFamily="34" charset="0"/>
                <a:cs typeface="Calibri" panose="020F0502020204030204" pitchFamily="34" charset="0"/>
              </a:rPr>
              <a:t>Accelerating Business Anywhere,</a:t>
            </a:r>
          </a:p>
          <a:p>
            <a:pPr>
              <a:spcAft>
                <a:spcPts val="500"/>
              </a:spcAft>
            </a:pPr>
            <a:r>
              <a:rPr lang="pt-PT" sz="3600" b="1" dirty="0">
                <a:solidFill>
                  <a:srgbClr val="115886"/>
                </a:solidFill>
                <a:latin typeface="Calibri" panose="020F0502020204030204" pitchFamily="34" charset="0"/>
                <a:ea typeface="Source Sans Pro Semibold" panose="020B0603030403020204" pitchFamily="34" charset="0"/>
                <a:cs typeface="Calibri" panose="020F0502020204030204" pitchFamily="34" charset="0"/>
              </a:rPr>
              <a:t>Anytime</a:t>
            </a:r>
          </a:p>
        </p:txBody>
      </p:sp>
      <p:pic>
        <p:nvPicPr>
          <p:cNvPr id="12" name="Imagem 6">
            <a:extLst>
              <a:ext uri="{FF2B5EF4-FFF2-40B4-BE49-F238E27FC236}">
                <a16:creationId xmlns:a16="http://schemas.microsoft.com/office/drawing/2014/main" id="{76A3E7AC-AECD-4683-B0D0-552100BF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61" y="1373584"/>
            <a:ext cx="4825975" cy="5284392"/>
          </a:xfrm>
          <a:prstGeom prst="rect">
            <a:avLst/>
          </a:prstGeom>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13" name="Text Placeholder 5">
            <a:extLst>
              <a:ext uri="{FF2B5EF4-FFF2-40B4-BE49-F238E27FC236}">
                <a16:creationId xmlns:a16="http://schemas.microsoft.com/office/drawing/2014/main" id="{4ACEB3AD-656D-4141-94A7-468C12B27133}"/>
              </a:ext>
            </a:extLst>
          </p:cNvPr>
          <p:cNvSpPr txBox="1">
            <a:spLocks/>
          </p:cNvSpPr>
          <p:nvPr/>
        </p:nvSpPr>
        <p:spPr>
          <a:xfrm>
            <a:off x="5950584" y="3428999"/>
            <a:ext cx="5828359" cy="2594296"/>
          </a:xfrm>
          <a:prstGeom prst="rect">
            <a:avLst/>
          </a:prstGeom>
        </p:spPr>
        <p:txBody>
          <a:bodyPr vert="horz" lIns="91440" tIns="45720" rIns="91440" bIns="45720" rtlCol="0" anchor="t"/>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500"/>
              </a:spcAft>
            </a:pPr>
            <a:r>
              <a:rPr lang="en-US" sz="4000" b="1" dirty="0">
                <a:solidFill>
                  <a:srgbClr val="115886"/>
                </a:solidFill>
                <a:latin typeface="Calibri" panose="020F0502020204030204" pitchFamily="34" charset="0"/>
                <a:cs typeface="Calibri" panose="020F0502020204030204" pitchFamily="34" charset="0"/>
              </a:rPr>
              <a:t>Support for Trade Promotion and Marketing Scheme (TPMS) Guidelines</a:t>
            </a:r>
          </a:p>
        </p:txBody>
      </p:sp>
    </p:spTree>
    <p:extLst>
      <p:ext uri="{BB962C8B-B14F-4D97-AF65-F5344CB8AC3E}">
        <p14:creationId xmlns:p14="http://schemas.microsoft.com/office/powerpoint/2010/main" val="122696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09070" y="87859"/>
            <a:ext cx="10401929" cy="834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115886"/>
                </a:solidFill>
                <a:latin typeface="Calibri" panose="020F0502020204030204" pitchFamily="34" charset="0"/>
                <a:cs typeface="Calibri" panose="020F0502020204030204" pitchFamily="34" charset="0"/>
              </a:rPr>
              <a:t>Section 4 – Provide Additional Information &gt; 4.A </a:t>
            </a:r>
            <a:r>
              <a:rPr lang="en-US" sz="2400" b="1" dirty="0">
                <a:solidFill>
                  <a:srgbClr val="115886"/>
                </a:solidFill>
                <a:latin typeface="Calibri" panose="020F0502020204030204" pitchFamily="34" charset="0"/>
                <a:cs typeface="Calibri" panose="020F0502020204030204" pitchFamily="34" charset="0"/>
              </a:rPr>
              <a:t>Select/Open Application</a:t>
            </a:r>
            <a:endParaRPr lang="en-GB" sz="24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819165" y="569270"/>
            <a:ext cx="10276386" cy="14405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buNone/>
            </a:pPr>
            <a:r>
              <a:rPr lang="en-US" sz="1800" b="1" dirty="0">
                <a:solidFill>
                  <a:srgbClr val="294457"/>
                </a:solidFill>
                <a:latin typeface="Tw Cen MT" panose="020B0602020104020603" pitchFamily="34" charset="0"/>
              </a:rPr>
              <a:t>Description: </a:t>
            </a:r>
            <a:r>
              <a:rPr lang="en-US" sz="2000" dirty="0">
                <a:solidFill>
                  <a:srgbClr val="294457"/>
                </a:solidFill>
                <a:latin typeface="Tw Cen MT" panose="020B0602020104020603" pitchFamily="34" charset="0"/>
              </a:rPr>
              <a:t>In this activity, the applicant receives a notification informing him that he needs to provide additional information/clarification.</a:t>
            </a:r>
          </a:p>
          <a:p>
            <a:pPr marL="0" indent="0" algn="l">
              <a:buNone/>
            </a:pPr>
            <a:r>
              <a:rPr lang="en-US" sz="1800" b="1" dirty="0">
                <a:solidFill>
                  <a:srgbClr val="294457"/>
                </a:solidFill>
                <a:latin typeface="Tw Cen MT" panose="020B0602020104020603" pitchFamily="34" charset="0"/>
              </a:rPr>
              <a:t>Participant</a:t>
            </a:r>
            <a:r>
              <a:rPr lang="en-US" sz="2000" dirty="0">
                <a:solidFill>
                  <a:srgbClr val="294457"/>
                </a:solidFill>
                <a:latin typeface="Tw Cen MT" panose="020B0602020104020603" pitchFamily="34" charset="0"/>
              </a:rPr>
              <a:t>:  Applicant</a:t>
            </a:r>
          </a:p>
        </p:txBody>
      </p:sp>
      <p:sp>
        <p:nvSpPr>
          <p:cNvPr id="19" name="TextBox 18">
            <a:extLst>
              <a:ext uri="{FF2B5EF4-FFF2-40B4-BE49-F238E27FC236}">
                <a16:creationId xmlns:a16="http://schemas.microsoft.com/office/drawing/2014/main" id="{7C360A74-91DB-42CB-9DD2-140A6A23C3FA}"/>
              </a:ext>
            </a:extLst>
          </p:cNvPr>
          <p:cNvSpPr txBox="1"/>
          <p:nvPr/>
        </p:nvSpPr>
        <p:spPr>
          <a:xfrm>
            <a:off x="209320" y="2138381"/>
            <a:ext cx="4591280" cy="4560223"/>
          </a:xfrm>
          <a:prstGeom prst="rect">
            <a:avLst/>
          </a:prstGeom>
          <a:noFill/>
        </p:spPr>
        <p:txBody>
          <a:bodyPr wrap="square">
            <a:spAutoFit/>
          </a:bodyPr>
          <a:lstStyle/>
          <a:p>
            <a:pPr marL="0" indent="0" algn="just">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400" b="1" dirty="0"/>
              <a:t>:</a:t>
            </a:r>
          </a:p>
          <a:p>
            <a:pPr algn="just">
              <a:lnSpc>
                <a:spcPct val="90000"/>
              </a:lnSpc>
              <a:spcBef>
                <a:spcPts val="1000"/>
              </a:spcBef>
            </a:pPr>
            <a:r>
              <a:rPr lang="en-US" sz="1600" dirty="0">
                <a:solidFill>
                  <a:srgbClr val="294457"/>
                </a:solidFill>
                <a:latin typeface="Tw Cen MT" panose="020B0602020104020603" pitchFamily="34" charset="0"/>
                <a:ea typeface="+mj-ea"/>
                <a:cs typeface="+mj-cs"/>
              </a:rPr>
              <a:t>Applicants can log on the system at any moment to track their application status.</a:t>
            </a:r>
          </a:p>
          <a:p>
            <a:pPr marL="342900" indent="-342900" algn="just">
              <a:lnSpc>
                <a:spcPct val="90000"/>
              </a:lnSpc>
              <a:spcBef>
                <a:spcPts val="1000"/>
              </a:spcBef>
              <a:buFont typeface="+mj-lt"/>
              <a:buAutoNum type="arabicPeriod"/>
            </a:pPr>
            <a:r>
              <a:rPr lang="en-US" sz="1600" dirty="0">
                <a:solidFill>
                  <a:srgbClr val="294457"/>
                </a:solidFill>
                <a:latin typeface="Tw Cen MT" panose="020B0602020104020603" pitchFamily="34" charset="0"/>
                <a:ea typeface="+mj-ea"/>
                <a:cs typeface="+mj-cs"/>
              </a:rPr>
              <a:t>After login, they click on “Your Area” tab to search for the application under “Applications” section.</a:t>
            </a:r>
          </a:p>
          <a:p>
            <a:pPr marL="342900" indent="-342900" algn="just">
              <a:lnSpc>
                <a:spcPct val="90000"/>
              </a:lnSpc>
              <a:spcBef>
                <a:spcPts val="1000"/>
              </a:spcBef>
              <a:buFont typeface="+mj-lt"/>
              <a:buAutoNum type="arabicPeriod"/>
            </a:pPr>
            <a:r>
              <a:rPr lang="en-US" sz="1600" dirty="0">
                <a:solidFill>
                  <a:srgbClr val="294457"/>
                </a:solidFill>
                <a:latin typeface="Tw Cen MT" panose="020B0602020104020603" pitchFamily="34" charset="0"/>
                <a:ea typeface="+mj-ea"/>
                <a:cs typeface="+mj-cs"/>
              </a:rPr>
              <a:t>Applications can be searched using the following criteria: Application Type, Category, Transaction Type, Status, Application Number, Submission Date From, Submission Date To </a:t>
            </a:r>
          </a:p>
          <a:p>
            <a:pPr marL="342900" indent="-342900" algn="just">
              <a:lnSpc>
                <a:spcPct val="90000"/>
              </a:lnSpc>
              <a:spcBef>
                <a:spcPts val="1000"/>
              </a:spcBef>
              <a:buFont typeface="+mj-lt"/>
              <a:buAutoNum type="arabicPeriod"/>
            </a:pPr>
            <a:r>
              <a:rPr lang="en-US" sz="1600" dirty="0">
                <a:solidFill>
                  <a:srgbClr val="294457"/>
                </a:solidFill>
                <a:latin typeface="Tw Cen MT" panose="020B0602020104020603" pitchFamily="34" charset="0"/>
                <a:ea typeface="+mj-ea"/>
                <a:cs typeface="+mj-cs"/>
              </a:rPr>
              <a:t>The following search result is obtained after applying the filter.</a:t>
            </a:r>
          </a:p>
          <a:p>
            <a:pPr marL="342900" indent="-342900" algn="just">
              <a:lnSpc>
                <a:spcPct val="90000"/>
              </a:lnSpc>
              <a:spcBef>
                <a:spcPts val="1000"/>
              </a:spcBef>
              <a:buFont typeface="+mj-lt"/>
              <a:buAutoNum type="arabicPeriod"/>
            </a:pPr>
            <a:r>
              <a:rPr lang="en-US" sz="1600" dirty="0">
                <a:solidFill>
                  <a:srgbClr val="294457"/>
                </a:solidFill>
                <a:latin typeface="Tw Cen MT" panose="020B0602020104020603" pitchFamily="34" charset="0"/>
                <a:ea typeface="+mj-ea"/>
                <a:cs typeface="+mj-cs"/>
              </a:rPr>
              <a:t>The search result displays: </a:t>
            </a:r>
          </a:p>
          <a:p>
            <a:pPr marL="800100" lvl="2" indent="-342900" algn="just">
              <a:lnSpc>
                <a:spcPct val="90000"/>
              </a:lnSpc>
              <a:spcBef>
                <a:spcPts val="1000"/>
              </a:spcBef>
              <a:buFont typeface="+mj-lt"/>
              <a:buAutoNum type="arabicPeriod"/>
            </a:pPr>
            <a:r>
              <a:rPr lang="en-US" sz="1600" dirty="0">
                <a:solidFill>
                  <a:srgbClr val="294457"/>
                </a:solidFill>
                <a:latin typeface="Tw Cen MT" panose="020B0602020104020603" pitchFamily="34" charset="0"/>
                <a:ea typeface="+mj-ea"/>
                <a:cs typeface="+mj-cs"/>
              </a:rPr>
              <a:t>The documents that were attached;</a:t>
            </a:r>
          </a:p>
          <a:p>
            <a:pPr marL="800100" lvl="2" indent="-342900" algn="just">
              <a:lnSpc>
                <a:spcPct val="90000"/>
              </a:lnSpc>
              <a:spcBef>
                <a:spcPts val="1000"/>
              </a:spcBef>
              <a:buFont typeface="+mj-lt"/>
              <a:buAutoNum type="arabicPeriod"/>
            </a:pPr>
            <a:r>
              <a:rPr lang="en-US" sz="1600" dirty="0">
                <a:solidFill>
                  <a:srgbClr val="294457"/>
                </a:solidFill>
                <a:latin typeface="Tw Cen MT" panose="020B0602020104020603" pitchFamily="34" charset="0"/>
                <a:ea typeface="+mj-ea"/>
                <a:cs typeface="+mj-cs"/>
              </a:rPr>
              <a:t>The current status (yellow status implies awaiting information from the applicant); </a:t>
            </a:r>
          </a:p>
        </p:txBody>
      </p:sp>
      <p:pic>
        <p:nvPicPr>
          <p:cNvPr id="7" name="Picture 6">
            <a:extLst>
              <a:ext uri="{FF2B5EF4-FFF2-40B4-BE49-F238E27FC236}">
                <a16:creationId xmlns:a16="http://schemas.microsoft.com/office/drawing/2014/main" id="{1E4219F1-DD33-4FCD-A5C7-C4D85FAA772F}"/>
              </a:ext>
            </a:extLst>
          </p:cNvPr>
          <p:cNvPicPr>
            <a:picLocks noChangeAspect="1"/>
          </p:cNvPicPr>
          <p:nvPr/>
        </p:nvPicPr>
        <p:blipFill>
          <a:blip r:embed="rId3"/>
          <a:stretch>
            <a:fillRect/>
          </a:stretch>
        </p:blipFill>
        <p:spPr>
          <a:xfrm>
            <a:off x="4837519" y="1961960"/>
            <a:ext cx="7091015" cy="39017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8" name="Speech Bubble: Oval 7">
            <a:extLst>
              <a:ext uri="{FF2B5EF4-FFF2-40B4-BE49-F238E27FC236}">
                <a16:creationId xmlns:a16="http://schemas.microsoft.com/office/drawing/2014/main" id="{8EC29DAF-1978-4F7E-B2E1-E04705863C01}"/>
              </a:ext>
            </a:extLst>
          </p:cNvPr>
          <p:cNvSpPr/>
          <p:nvPr/>
        </p:nvSpPr>
        <p:spPr>
          <a:xfrm>
            <a:off x="6821298" y="1873701"/>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MU" dirty="0"/>
          </a:p>
        </p:txBody>
      </p:sp>
      <p:sp>
        <p:nvSpPr>
          <p:cNvPr id="9" name="Right Brace 8">
            <a:extLst>
              <a:ext uri="{FF2B5EF4-FFF2-40B4-BE49-F238E27FC236}">
                <a16:creationId xmlns:a16="http://schemas.microsoft.com/office/drawing/2014/main" id="{B69635B5-B356-4760-80A8-4FC3B8D523A0}"/>
              </a:ext>
            </a:extLst>
          </p:cNvPr>
          <p:cNvSpPr/>
          <p:nvPr/>
        </p:nvSpPr>
        <p:spPr>
          <a:xfrm rot="16200000">
            <a:off x="7619153" y="188917"/>
            <a:ext cx="272226" cy="5662545"/>
          </a:xfrm>
          <a:prstGeom prst="rightBrace">
            <a:avLst>
              <a:gd name="adj1" fmla="val 8333"/>
              <a:gd name="adj2" fmla="val 5094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MU"/>
          </a:p>
        </p:txBody>
      </p:sp>
      <p:sp>
        <p:nvSpPr>
          <p:cNvPr id="11" name="Speech Bubble: Oval 10">
            <a:extLst>
              <a:ext uri="{FF2B5EF4-FFF2-40B4-BE49-F238E27FC236}">
                <a16:creationId xmlns:a16="http://schemas.microsoft.com/office/drawing/2014/main" id="{09B5BD52-DB04-42B3-92B3-E174BE0A4F5C}"/>
              </a:ext>
            </a:extLst>
          </p:cNvPr>
          <p:cNvSpPr/>
          <p:nvPr/>
        </p:nvSpPr>
        <p:spPr>
          <a:xfrm>
            <a:off x="9455613" y="3156773"/>
            <a:ext cx="359596" cy="272227"/>
          </a:xfrm>
          <a:prstGeom prst="wedgeEllipseCallout">
            <a:avLst>
              <a:gd name="adj1" fmla="val -729518"/>
              <a:gd name="adj2" fmla="val 547694"/>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MU" dirty="0"/>
          </a:p>
        </p:txBody>
      </p:sp>
      <p:sp>
        <p:nvSpPr>
          <p:cNvPr id="24" name="Speech Bubble: Oval 23">
            <a:extLst>
              <a:ext uri="{FF2B5EF4-FFF2-40B4-BE49-F238E27FC236}">
                <a16:creationId xmlns:a16="http://schemas.microsoft.com/office/drawing/2014/main" id="{211986EC-72D6-40BB-A457-6DBC3D208A72}"/>
              </a:ext>
            </a:extLst>
          </p:cNvPr>
          <p:cNvSpPr/>
          <p:nvPr/>
        </p:nvSpPr>
        <p:spPr>
          <a:xfrm>
            <a:off x="11279480" y="2837903"/>
            <a:ext cx="359596" cy="272227"/>
          </a:xfrm>
          <a:prstGeom prst="wedgeEllipseCallout">
            <a:avLst>
              <a:gd name="adj1" fmla="val -135119"/>
              <a:gd name="adj2" fmla="val 54951"/>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MU" dirty="0"/>
          </a:p>
        </p:txBody>
      </p:sp>
      <p:sp>
        <p:nvSpPr>
          <p:cNvPr id="26" name="Right Brace 25">
            <a:extLst>
              <a:ext uri="{FF2B5EF4-FFF2-40B4-BE49-F238E27FC236}">
                <a16:creationId xmlns:a16="http://schemas.microsoft.com/office/drawing/2014/main" id="{5E3C058A-05E1-47AD-870C-7ABCD5F4D0E1}"/>
              </a:ext>
            </a:extLst>
          </p:cNvPr>
          <p:cNvSpPr/>
          <p:nvPr/>
        </p:nvSpPr>
        <p:spPr>
          <a:xfrm rot="5400000">
            <a:off x="6013916" y="3491716"/>
            <a:ext cx="45719" cy="2288237"/>
          </a:xfrm>
          <a:prstGeom prst="rightBrace">
            <a:avLst>
              <a:gd name="adj1" fmla="val 8333"/>
              <a:gd name="adj2" fmla="val 5094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MU"/>
          </a:p>
        </p:txBody>
      </p:sp>
      <p:sp>
        <p:nvSpPr>
          <p:cNvPr id="28" name="Speech Bubble: Oval 27">
            <a:extLst>
              <a:ext uri="{FF2B5EF4-FFF2-40B4-BE49-F238E27FC236}">
                <a16:creationId xmlns:a16="http://schemas.microsoft.com/office/drawing/2014/main" id="{52F2D840-7126-493B-89D2-DC3B9861B3CE}"/>
              </a:ext>
            </a:extLst>
          </p:cNvPr>
          <p:cNvSpPr/>
          <p:nvPr/>
        </p:nvSpPr>
        <p:spPr>
          <a:xfrm>
            <a:off x="6515309" y="6019830"/>
            <a:ext cx="611977" cy="297624"/>
          </a:xfrm>
          <a:prstGeom prst="wedgeEllipseCallout">
            <a:avLst>
              <a:gd name="adj1" fmla="val -74681"/>
              <a:gd name="adj2" fmla="val -245378"/>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4.1</a:t>
            </a:r>
            <a:endParaRPr lang="en-MU" sz="1400" dirty="0"/>
          </a:p>
        </p:txBody>
      </p:sp>
      <p:sp>
        <p:nvSpPr>
          <p:cNvPr id="30" name="Speech Bubble: Oval 29">
            <a:extLst>
              <a:ext uri="{FF2B5EF4-FFF2-40B4-BE49-F238E27FC236}">
                <a16:creationId xmlns:a16="http://schemas.microsoft.com/office/drawing/2014/main" id="{AD778377-9E3A-45A0-ACA3-385C3243C566}"/>
              </a:ext>
            </a:extLst>
          </p:cNvPr>
          <p:cNvSpPr/>
          <p:nvPr/>
        </p:nvSpPr>
        <p:spPr>
          <a:xfrm>
            <a:off x="8536006" y="5796687"/>
            <a:ext cx="611977" cy="259945"/>
          </a:xfrm>
          <a:prstGeom prst="wedgeEllipseCallout">
            <a:avLst>
              <a:gd name="adj1" fmla="val -74681"/>
              <a:gd name="adj2" fmla="val -245378"/>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r>
              <a:rPr lang="en-GB" sz="1400" dirty="0"/>
              <a:t>2</a:t>
            </a:r>
            <a:endParaRPr lang="en-MU" sz="1400" dirty="0"/>
          </a:p>
        </p:txBody>
      </p:sp>
    </p:spTree>
    <p:extLst>
      <p:ext uri="{BB962C8B-B14F-4D97-AF65-F5344CB8AC3E}">
        <p14:creationId xmlns:p14="http://schemas.microsoft.com/office/powerpoint/2010/main" val="201265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56695" y="152142"/>
            <a:ext cx="10401929" cy="8342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115886"/>
                </a:solidFill>
                <a:effectLst/>
                <a:uLnTx/>
                <a:uFillTx/>
                <a:latin typeface="Calibri" panose="020F0502020204030204" pitchFamily="34" charset="0"/>
                <a:ea typeface="+mj-ea"/>
                <a:cs typeface="Calibri" panose="020F0502020204030204" pitchFamily="34" charset="0"/>
              </a:rPr>
              <a:t>Section 4 – Provide Additional Information &gt; 4.B </a:t>
            </a:r>
            <a:r>
              <a:rPr kumimoji="0" lang="en-US" sz="2800" b="1" i="0" u="none" strike="noStrike" kern="1200" cap="none" spc="0" normalizeH="0" baseline="0" noProof="0" dirty="0">
                <a:ln>
                  <a:noFill/>
                </a:ln>
                <a:solidFill>
                  <a:srgbClr val="115886"/>
                </a:solidFill>
                <a:effectLst/>
                <a:uLnTx/>
                <a:uFillTx/>
                <a:latin typeface="Calibri" panose="020F0502020204030204" pitchFamily="34" charset="0"/>
                <a:ea typeface="+mj-ea"/>
                <a:cs typeface="Calibri" panose="020F0502020204030204" pitchFamily="34" charset="0"/>
              </a:rPr>
              <a:t>Provide Clarifications</a:t>
            </a:r>
            <a:endParaRPr kumimoji="0" lang="en-GB" sz="2800" b="1" i="0" u="none" strike="noStrike" kern="1200" cap="none" spc="0" normalizeH="0" baseline="0" noProof="0" dirty="0">
              <a:ln>
                <a:noFill/>
              </a:ln>
              <a:solidFill>
                <a:srgbClr val="115886"/>
              </a:solidFill>
              <a:effectLst/>
              <a:uLnTx/>
              <a:uFillTx/>
              <a:latin typeface="Calibri" panose="020F0502020204030204" pitchFamily="34" charset="0"/>
              <a:ea typeface="+mj-ea"/>
              <a:cs typeface="Calibri" panose="020F0502020204030204" pitchFamily="34" charset="0"/>
            </a:endParaRPr>
          </a:p>
        </p:txBody>
      </p:sp>
      <p:sp>
        <p:nvSpPr>
          <p:cNvPr id="4" name="Title 1"/>
          <p:cNvSpPr txBox="1">
            <a:spLocks/>
          </p:cNvSpPr>
          <p:nvPr/>
        </p:nvSpPr>
        <p:spPr>
          <a:xfrm>
            <a:off x="819165" y="569270"/>
            <a:ext cx="10276386" cy="14405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Description: </a:t>
            </a:r>
            <a:r>
              <a:rPr kumimoji="0" lang="en-US" sz="1600" b="0"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In this activity, the applicant will click on the option “Your Action is required“ under “Your Area”. He will then provide the required clarification/information for the application</a:t>
            </a: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Participant</a:t>
            </a:r>
            <a:r>
              <a:rPr kumimoji="0" lang="en-US" sz="2000" b="0" i="0" u="none" strike="noStrike" kern="1200" cap="none" spc="0" normalizeH="0" baseline="0" noProof="0" dirty="0">
                <a:ln>
                  <a:noFill/>
                </a:ln>
                <a:solidFill>
                  <a:srgbClr val="294457"/>
                </a:solidFill>
                <a:effectLst/>
                <a:uLnTx/>
                <a:uFillTx/>
                <a:latin typeface="Tw Cen MT" panose="020B0602020104020603" pitchFamily="34" charset="0"/>
                <a:ea typeface="+mj-ea"/>
                <a:cs typeface="+mj-cs"/>
              </a:rPr>
              <a:t>:  Applicant</a:t>
            </a:r>
          </a:p>
        </p:txBody>
      </p:sp>
      <p:sp>
        <p:nvSpPr>
          <p:cNvPr id="19" name="TextBox 18">
            <a:extLst>
              <a:ext uri="{FF2B5EF4-FFF2-40B4-BE49-F238E27FC236}">
                <a16:creationId xmlns:a16="http://schemas.microsoft.com/office/drawing/2014/main" id="{7C360A74-91DB-42CB-9DD2-140A6A23C3FA}"/>
              </a:ext>
            </a:extLst>
          </p:cNvPr>
          <p:cNvSpPr txBox="1"/>
          <p:nvPr/>
        </p:nvSpPr>
        <p:spPr>
          <a:xfrm>
            <a:off x="191535" y="1950969"/>
            <a:ext cx="5143730" cy="30675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294457"/>
                </a:solidFill>
                <a:effectLst/>
                <a:uLnTx/>
                <a:uFillTx/>
                <a:latin typeface="Tw Cen MT" panose="020B0602020104020603" pitchFamily="34" charset="0"/>
                <a:ea typeface="+mn-ea"/>
                <a:cs typeface="+mn-cs"/>
              </a:rPr>
              <a:t>Actions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94457"/>
                </a:solidFill>
                <a:effectLst/>
                <a:uLnTx/>
                <a:uFillTx/>
                <a:latin typeface="Tw Cen MT" panose="020B0602020104020603" pitchFamily="34" charset="0"/>
                <a:ea typeface="+mn-ea"/>
                <a:cs typeface="+mn-cs"/>
              </a:rPr>
              <a:t>When opening the application form, the applicant will see the comments input by the Claim Officer together with the list of incorrect documents.</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94457"/>
                </a:solidFill>
                <a:effectLst/>
                <a:uLnTx/>
                <a:uFillTx/>
                <a:latin typeface="Tw Cen MT" panose="020B0602020104020603" pitchFamily="34" charset="0"/>
                <a:ea typeface="+mn-ea"/>
                <a:cs typeface="+mn-cs"/>
              </a:rPr>
              <a:t>The Applicant can change details under Shipment &amp; Product details in the application form. </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94457"/>
                </a:solidFill>
                <a:effectLst/>
                <a:uLnTx/>
                <a:uFillTx/>
                <a:latin typeface="Tw Cen MT" panose="020B0602020104020603" pitchFamily="34" charset="0"/>
                <a:ea typeface="+mn-ea"/>
                <a:cs typeface="+mn-cs"/>
              </a:rPr>
              <a:t>A Clarification box is available for the Applicant, so that he can input any comment for the claim officer.</a:t>
            </a:r>
          </a:p>
          <a:p>
            <a:pPr marL="342900" marR="0" lvl="0" indent="-3429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94457"/>
                </a:solidFill>
                <a:effectLst/>
                <a:uLnTx/>
                <a:uFillTx/>
                <a:latin typeface="Tw Cen MT" panose="020B0602020104020603" pitchFamily="34" charset="0"/>
                <a:ea typeface="+mn-ea"/>
                <a:cs typeface="+mn-cs"/>
              </a:rPr>
              <a:t>To attach the missing documents, the Applicant must click on the “Upload Documents” tab. Only the incorrect documents will be able to be amended.</a:t>
            </a:r>
          </a:p>
        </p:txBody>
      </p:sp>
      <p:pic>
        <p:nvPicPr>
          <p:cNvPr id="8" name="Picture 7">
            <a:extLst>
              <a:ext uri="{FF2B5EF4-FFF2-40B4-BE49-F238E27FC236}">
                <a16:creationId xmlns:a16="http://schemas.microsoft.com/office/drawing/2014/main" id="{78BFCFEF-60EC-4AC8-946F-46468F34F63E}"/>
              </a:ext>
            </a:extLst>
          </p:cNvPr>
          <p:cNvPicPr>
            <a:picLocks noChangeAspect="1"/>
          </p:cNvPicPr>
          <p:nvPr/>
        </p:nvPicPr>
        <p:blipFill>
          <a:blip r:embed="rId3"/>
          <a:stretch>
            <a:fillRect/>
          </a:stretch>
        </p:blipFill>
        <p:spPr>
          <a:xfrm>
            <a:off x="5436737" y="2316522"/>
            <a:ext cx="6340608" cy="3510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Speech Bubble: Oval 9">
            <a:extLst>
              <a:ext uri="{FF2B5EF4-FFF2-40B4-BE49-F238E27FC236}">
                <a16:creationId xmlns:a16="http://schemas.microsoft.com/office/drawing/2014/main" id="{D74FB72A-87D9-4122-B6F0-0918D0D632A1}"/>
              </a:ext>
            </a:extLst>
          </p:cNvPr>
          <p:cNvSpPr/>
          <p:nvPr/>
        </p:nvSpPr>
        <p:spPr>
          <a:xfrm>
            <a:off x="7524059" y="3156432"/>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M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peech Bubble: Oval 11">
            <a:extLst>
              <a:ext uri="{FF2B5EF4-FFF2-40B4-BE49-F238E27FC236}">
                <a16:creationId xmlns:a16="http://schemas.microsoft.com/office/drawing/2014/main" id="{D42897FD-A0B3-4D5E-9DD9-EFB72B8FDEC0}"/>
              </a:ext>
            </a:extLst>
          </p:cNvPr>
          <p:cNvSpPr/>
          <p:nvPr/>
        </p:nvSpPr>
        <p:spPr>
          <a:xfrm>
            <a:off x="6897402" y="5059604"/>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M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B6AA88E7-5144-4526-9A2D-84DC0C77F837}"/>
              </a:ext>
            </a:extLst>
          </p:cNvPr>
          <p:cNvPicPr>
            <a:picLocks noChangeAspect="1"/>
          </p:cNvPicPr>
          <p:nvPr/>
        </p:nvPicPr>
        <p:blipFill>
          <a:blip r:embed="rId4"/>
          <a:stretch>
            <a:fillRect/>
          </a:stretch>
        </p:blipFill>
        <p:spPr>
          <a:xfrm>
            <a:off x="1277361" y="5527359"/>
            <a:ext cx="5259070" cy="9893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2" name="Speech Bubble: Oval 21">
            <a:extLst>
              <a:ext uri="{FF2B5EF4-FFF2-40B4-BE49-F238E27FC236}">
                <a16:creationId xmlns:a16="http://schemas.microsoft.com/office/drawing/2014/main" id="{AA69E1BB-88F2-46CA-AC43-30F69306867A}"/>
              </a:ext>
            </a:extLst>
          </p:cNvPr>
          <p:cNvSpPr/>
          <p:nvPr/>
        </p:nvSpPr>
        <p:spPr>
          <a:xfrm>
            <a:off x="2583602" y="5328235"/>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M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CB49B8F3-D986-4992-940C-5BA0E81960C8}"/>
              </a:ext>
            </a:extLst>
          </p:cNvPr>
          <p:cNvPicPr>
            <a:picLocks noChangeAspect="1"/>
          </p:cNvPicPr>
          <p:nvPr/>
        </p:nvPicPr>
        <p:blipFill>
          <a:blip r:embed="rId5"/>
          <a:stretch>
            <a:fillRect/>
          </a:stretch>
        </p:blipFill>
        <p:spPr>
          <a:xfrm>
            <a:off x="8544876" y="4354552"/>
            <a:ext cx="3333941" cy="23513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26" name="Speech Bubble: Oval 25">
            <a:extLst>
              <a:ext uri="{FF2B5EF4-FFF2-40B4-BE49-F238E27FC236}">
                <a16:creationId xmlns:a16="http://schemas.microsoft.com/office/drawing/2014/main" id="{2B514F67-95E1-47FC-9D21-0F42C8FEBF74}"/>
              </a:ext>
            </a:extLst>
          </p:cNvPr>
          <p:cNvSpPr/>
          <p:nvPr/>
        </p:nvSpPr>
        <p:spPr>
          <a:xfrm>
            <a:off x="9852250" y="4655065"/>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M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08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56695" y="152142"/>
            <a:ext cx="10401929" cy="834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a:solidFill>
                  <a:srgbClr val="115886"/>
                </a:solidFill>
                <a:latin typeface="Calibri" panose="020F0502020204030204" pitchFamily="34" charset="0"/>
                <a:cs typeface="Calibri" panose="020F0502020204030204" pitchFamily="34" charset="0"/>
              </a:rPr>
              <a:t>Section 4 – Provide Additional Information &gt; 4.C Send New Info</a:t>
            </a:r>
          </a:p>
        </p:txBody>
      </p:sp>
      <p:sp>
        <p:nvSpPr>
          <p:cNvPr id="4" name="Title 1"/>
          <p:cNvSpPr txBox="1">
            <a:spLocks/>
          </p:cNvSpPr>
          <p:nvPr/>
        </p:nvSpPr>
        <p:spPr>
          <a:xfrm>
            <a:off x="790590" y="485537"/>
            <a:ext cx="10276386" cy="14405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buNone/>
            </a:pPr>
            <a:r>
              <a:rPr lang="en-US" sz="1800" b="1" dirty="0">
                <a:solidFill>
                  <a:srgbClr val="294457"/>
                </a:solidFill>
                <a:latin typeface="Tw Cen MT" panose="020B0602020104020603" pitchFamily="34" charset="0"/>
              </a:rPr>
              <a:t>Description: </a:t>
            </a:r>
            <a:r>
              <a:rPr lang="en-US" sz="2000" dirty="0">
                <a:solidFill>
                  <a:srgbClr val="294457"/>
                </a:solidFill>
                <a:latin typeface="Tw Cen MT" panose="020B0602020104020603" pitchFamily="34" charset="0"/>
              </a:rPr>
              <a:t>In this activity, the applicant will identify what information is required from them</a:t>
            </a:r>
            <a:r>
              <a:rPr lang="en-US" sz="1600" dirty="0">
                <a:solidFill>
                  <a:srgbClr val="294457"/>
                </a:solidFill>
                <a:latin typeface="Tw Cen MT" panose="020B0602020104020603" pitchFamily="34" charset="0"/>
              </a:rPr>
              <a:t>.</a:t>
            </a:r>
          </a:p>
          <a:p>
            <a:pPr marL="0" indent="0">
              <a:buNone/>
            </a:pPr>
            <a:endParaRPr lang="en-US" sz="2000" dirty="0"/>
          </a:p>
          <a:p>
            <a:pPr marL="0" indent="0" algn="l">
              <a:buNone/>
            </a:pPr>
            <a:r>
              <a:rPr lang="en-US" sz="1800" b="1" dirty="0">
                <a:solidFill>
                  <a:srgbClr val="294457"/>
                </a:solidFill>
                <a:latin typeface="Tw Cen MT" panose="020B0602020104020603" pitchFamily="34" charset="0"/>
              </a:rPr>
              <a:t>Participant</a:t>
            </a:r>
            <a:r>
              <a:rPr lang="en-US" sz="2000" dirty="0">
                <a:solidFill>
                  <a:srgbClr val="294457"/>
                </a:solidFill>
                <a:latin typeface="Tw Cen MT" panose="020B0602020104020603" pitchFamily="34" charset="0"/>
              </a:rPr>
              <a:t>:  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19" name="TextBox 18">
            <a:extLst>
              <a:ext uri="{FF2B5EF4-FFF2-40B4-BE49-F238E27FC236}">
                <a16:creationId xmlns:a16="http://schemas.microsoft.com/office/drawing/2014/main" id="{7C360A74-91DB-42CB-9DD2-140A6A23C3FA}"/>
              </a:ext>
            </a:extLst>
          </p:cNvPr>
          <p:cNvSpPr txBox="1"/>
          <p:nvPr/>
        </p:nvSpPr>
        <p:spPr>
          <a:xfrm>
            <a:off x="209320" y="2138381"/>
            <a:ext cx="4058495" cy="3160865"/>
          </a:xfrm>
          <a:prstGeom prst="rect">
            <a:avLst/>
          </a:prstGeom>
          <a:noFill/>
        </p:spPr>
        <p:txBody>
          <a:bodyPr wrap="square">
            <a:spAutoFit/>
          </a:bodyPr>
          <a:lstStyle/>
          <a:p>
            <a:pPr marL="0" indent="0" algn="just">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400" b="1" dirty="0"/>
              <a:t>:</a:t>
            </a:r>
          </a:p>
          <a:p>
            <a:pPr marL="342900" indent="-342900" algn="just">
              <a:lnSpc>
                <a:spcPct val="90000"/>
              </a:lnSpc>
              <a:spcBef>
                <a:spcPts val="1000"/>
              </a:spcBef>
              <a:buFont typeface="+mj-lt"/>
              <a:buAutoNum type="arabicPeriod"/>
            </a:pPr>
            <a:r>
              <a:rPr lang="en-GB" sz="1600" dirty="0">
                <a:solidFill>
                  <a:srgbClr val="294457"/>
                </a:solidFill>
                <a:latin typeface="Tw Cen MT" panose="020B0602020104020603" pitchFamily="34" charset="0"/>
                <a:ea typeface="+mj-ea"/>
                <a:cs typeface="+mj-cs"/>
              </a:rPr>
              <a:t>The missing documents can be uploaded by clicking the browse files link and attach the document.</a:t>
            </a:r>
          </a:p>
          <a:p>
            <a:pPr marL="342900" indent="-342900" algn="just">
              <a:lnSpc>
                <a:spcPct val="90000"/>
              </a:lnSpc>
              <a:spcBef>
                <a:spcPts val="1000"/>
              </a:spcBef>
              <a:buFont typeface="+mj-lt"/>
              <a:buAutoNum type="arabicPeriod"/>
            </a:pPr>
            <a:r>
              <a:rPr lang="en-GB" sz="1600" dirty="0">
                <a:solidFill>
                  <a:srgbClr val="294457"/>
                </a:solidFill>
                <a:latin typeface="Tw Cen MT" panose="020B0602020104020603" pitchFamily="34" charset="0"/>
                <a:ea typeface="+mj-ea"/>
                <a:cs typeface="+mj-cs"/>
              </a:rPr>
              <a:t>The documents that are allowed to be uploaded by the applicant at this stage, will be the ones invalidated by the Claim Officer and the Optional ones that the applicant did not upload in the first phase.</a:t>
            </a:r>
          </a:p>
          <a:p>
            <a:pPr marL="342900" indent="-342900" algn="just">
              <a:lnSpc>
                <a:spcPct val="90000"/>
              </a:lnSpc>
              <a:spcBef>
                <a:spcPts val="1000"/>
              </a:spcBef>
              <a:buFont typeface="+mj-lt"/>
              <a:buAutoNum type="arabicPeriod"/>
            </a:pPr>
            <a:r>
              <a:rPr lang="en-GB" sz="1600" dirty="0">
                <a:solidFill>
                  <a:srgbClr val="294457"/>
                </a:solidFill>
                <a:latin typeface="Tw Cen MT" panose="020B0602020104020603" pitchFamily="34" charset="0"/>
                <a:ea typeface="+mj-ea"/>
                <a:cs typeface="+mj-cs"/>
              </a:rPr>
              <a:t>The Applicant then clicks on the “Send New Info” button to submit the application again.</a:t>
            </a:r>
          </a:p>
        </p:txBody>
      </p:sp>
      <p:pic>
        <p:nvPicPr>
          <p:cNvPr id="7" name="Picture 6">
            <a:extLst>
              <a:ext uri="{FF2B5EF4-FFF2-40B4-BE49-F238E27FC236}">
                <a16:creationId xmlns:a16="http://schemas.microsoft.com/office/drawing/2014/main" id="{8CA9CCCE-E136-431D-8A80-9E310268CB73}"/>
              </a:ext>
            </a:extLst>
          </p:cNvPr>
          <p:cNvPicPr>
            <a:picLocks noChangeAspect="1"/>
          </p:cNvPicPr>
          <p:nvPr/>
        </p:nvPicPr>
        <p:blipFill>
          <a:blip r:embed="rId4"/>
          <a:stretch>
            <a:fillRect/>
          </a:stretch>
        </p:blipFill>
        <p:spPr>
          <a:xfrm>
            <a:off x="4709967" y="2090997"/>
            <a:ext cx="7022487" cy="32844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Speech Bubble: Oval 8">
            <a:extLst>
              <a:ext uri="{FF2B5EF4-FFF2-40B4-BE49-F238E27FC236}">
                <a16:creationId xmlns:a16="http://schemas.microsoft.com/office/drawing/2014/main" id="{CABFF308-7FC4-4140-9890-69C45DC23456}"/>
              </a:ext>
            </a:extLst>
          </p:cNvPr>
          <p:cNvSpPr/>
          <p:nvPr/>
        </p:nvSpPr>
        <p:spPr>
          <a:xfrm>
            <a:off x="6477861" y="4119813"/>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MU" dirty="0"/>
          </a:p>
        </p:txBody>
      </p:sp>
      <p:sp>
        <p:nvSpPr>
          <p:cNvPr id="14" name="Speech Bubble: Oval 13">
            <a:extLst>
              <a:ext uri="{FF2B5EF4-FFF2-40B4-BE49-F238E27FC236}">
                <a16:creationId xmlns:a16="http://schemas.microsoft.com/office/drawing/2014/main" id="{E1E59051-CDCA-4372-B90C-F635D4F40B73}"/>
              </a:ext>
            </a:extLst>
          </p:cNvPr>
          <p:cNvSpPr/>
          <p:nvPr/>
        </p:nvSpPr>
        <p:spPr>
          <a:xfrm>
            <a:off x="5234318" y="3862571"/>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MU" dirty="0"/>
          </a:p>
        </p:txBody>
      </p:sp>
      <p:sp>
        <p:nvSpPr>
          <p:cNvPr id="16" name="Speech Bubble: Oval 15">
            <a:extLst>
              <a:ext uri="{FF2B5EF4-FFF2-40B4-BE49-F238E27FC236}">
                <a16:creationId xmlns:a16="http://schemas.microsoft.com/office/drawing/2014/main" id="{18718D35-F8E8-4275-9067-430BDE88F9AC}"/>
              </a:ext>
            </a:extLst>
          </p:cNvPr>
          <p:cNvSpPr/>
          <p:nvPr/>
        </p:nvSpPr>
        <p:spPr>
          <a:xfrm>
            <a:off x="11499028" y="2632838"/>
            <a:ext cx="359596" cy="272227"/>
          </a:xfrm>
          <a:prstGeom prst="wedgeEllipseCallout">
            <a:avLst>
              <a:gd name="adj1" fmla="val -100833"/>
              <a:gd name="adj2" fmla="val 81370"/>
            </a:avLst>
          </a:prstGeom>
          <a:solidFill>
            <a:srgbClr val="80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MU" dirty="0"/>
          </a:p>
        </p:txBody>
      </p:sp>
    </p:spTree>
    <p:extLst>
      <p:ext uri="{BB962C8B-B14F-4D97-AF65-F5344CB8AC3E}">
        <p14:creationId xmlns:p14="http://schemas.microsoft.com/office/powerpoint/2010/main" val="286665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8A3BB-E90C-4D78-84DD-7226524802EE}"/>
              </a:ext>
            </a:extLst>
          </p:cNvPr>
          <p:cNvSpPr/>
          <p:nvPr/>
        </p:nvSpPr>
        <p:spPr>
          <a:xfrm>
            <a:off x="2798515" y="2751420"/>
            <a:ext cx="9191172" cy="1200329"/>
          </a:xfrm>
          <a:prstGeom prst="rect">
            <a:avLst/>
          </a:prstGeom>
        </p:spPr>
        <p:txBody>
          <a:bodyPr wrap="square">
            <a:spAutoFit/>
          </a:bodyPr>
          <a:lstStyle/>
          <a:p>
            <a:pPr fontAlgn="t"/>
            <a:r>
              <a:rPr lang="en-US" sz="3600" b="1" dirty="0">
                <a:solidFill>
                  <a:srgbClr val="01548B"/>
                </a:solidFill>
                <a:latin typeface="Gill Sans MT" panose="020B0502020104020203"/>
              </a:rPr>
              <a:t>Section </a:t>
            </a:r>
            <a:r>
              <a:rPr lang="en-GB" sz="3600" b="1" dirty="0">
                <a:solidFill>
                  <a:srgbClr val="01548B"/>
                </a:solidFill>
                <a:latin typeface="Gill Sans MT" panose="020B0502020104020203"/>
              </a:rPr>
              <a:t>5 Additional Features</a:t>
            </a:r>
            <a:endParaRPr lang="en-MU" sz="3600" b="1" dirty="0">
              <a:solidFill>
                <a:srgbClr val="01548B"/>
              </a:solidFill>
              <a:latin typeface="Gill Sans MT" panose="020B0502020104020203"/>
            </a:endParaRPr>
          </a:p>
          <a:p>
            <a:pPr algn="l" fontAlgn="t">
              <a:spcAft>
                <a:spcPts val="0"/>
              </a:spcAft>
            </a:pPr>
            <a:endParaRPr lang="en-MU" sz="3600" b="1" dirty="0">
              <a:solidFill>
                <a:srgbClr val="01548B"/>
              </a:solidFill>
              <a:latin typeface="Gill Sans MT" panose="020B0502020104020203"/>
            </a:endParaRPr>
          </a:p>
        </p:txBody>
      </p:sp>
      <p:sp>
        <p:nvSpPr>
          <p:cNvPr id="2" name="Rectangle 1">
            <a:extLst>
              <a:ext uri="{FF2B5EF4-FFF2-40B4-BE49-F238E27FC236}">
                <a16:creationId xmlns:a16="http://schemas.microsoft.com/office/drawing/2014/main" id="{B5A6CBC0-C42F-4A82-BDAB-850EF8408C32}"/>
              </a:ext>
            </a:extLst>
          </p:cNvPr>
          <p:cNvSpPr/>
          <p:nvPr/>
        </p:nvSpPr>
        <p:spPr>
          <a:xfrm>
            <a:off x="4233644" y="3542556"/>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469" y="-508816"/>
            <a:ext cx="4461887" cy="3155069"/>
          </a:xfrm>
          <a:prstGeom prst="rect">
            <a:avLst/>
          </a:prstGeom>
        </p:spPr>
      </p:pic>
    </p:spTree>
    <p:extLst>
      <p:ext uri="{BB962C8B-B14F-4D97-AF65-F5344CB8AC3E}">
        <p14:creationId xmlns:p14="http://schemas.microsoft.com/office/powerpoint/2010/main" val="154307369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3" y="0"/>
            <a:ext cx="12186584" cy="6858000"/>
          </a:xfrm>
          <a:prstGeom prst="rect">
            <a:avLst/>
          </a:prstGeom>
        </p:spPr>
      </p:pic>
      <p:sp>
        <p:nvSpPr>
          <p:cNvPr id="3" name="Title 1"/>
          <p:cNvSpPr txBox="1">
            <a:spLocks/>
          </p:cNvSpPr>
          <p:nvPr/>
        </p:nvSpPr>
        <p:spPr>
          <a:xfrm>
            <a:off x="1425084" y="110283"/>
            <a:ext cx="10023966"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b="1" dirty="0">
                <a:solidFill>
                  <a:srgbClr val="115886"/>
                </a:solidFill>
                <a:latin typeface="Calibri" panose="020F0502020204030204" pitchFamily="34" charset="0"/>
                <a:cs typeface="Calibri" panose="020F0502020204030204" pitchFamily="34" charset="0"/>
              </a:rPr>
              <a:t>Section 5 – </a:t>
            </a:r>
            <a:r>
              <a:rPr lang="pt-PT" sz="2000" b="1" dirty="0">
                <a:solidFill>
                  <a:srgbClr val="115886"/>
                </a:solidFill>
                <a:latin typeface="Calibri" panose="020F0502020204030204" pitchFamily="34" charset="0"/>
                <a:cs typeface="Calibri" panose="020F0502020204030204" pitchFamily="34" charset="0"/>
              </a:rPr>
              <a:t>Additional Features: Search &amp; View Application Status</a:t>
            </a:r>
          </a:p>
          <a:p>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981133" y="469602"/>
            <a:ext cx="10303872" cy="1458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US" sz="1800" b="1" dirty="0">
                <a:solidFill>
                  <a:srgbClr val="294457"/>
                </a:solidFill>
                <a:latin typeface="Tw Cen MT" panose="020B0602020104020603" pitchFamily="34" charset="0"/>
              </a:rPr>
              <a:t>Description: </a:t>
            </a:r>
            <a:r>
              <a:rPr lang="en-US" sz="1800" dirty="0">
                <a:solidFill>
                  <a:srgbClr val="294457"/>
                </a:solidFill>
                <a:latin typeface="Tw Cen MT" panose="020B0602020104020603" pitchFamily="34" charset="0"/>
              </a:rPr>
              <a:t>An applicant can track the progress of his claim on the E-Licensing Portal.</a:t>
            </a:r>
          </a:p>
          <a:p>
            <a:pPr marL="0" indent="0" algn="l">
              <a:buNone/>
            </a:pPr>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7" name="Text Placeholder 4">
            <a:extLst>
              <a:ext uri="{FF2B5EF4-FFF2-40B4-BE49-F238E27FC236}">
                <a16:creationId xmlns:a16="http://schemas.microsoft.com/office/drawing/2014/main" id="{F6C692CA-6ED7-4B39-A71D-D5EF988D29EC}"/>
              </a:ext>
            </a:extLst>
          </p:cNvPr>
          <p:cNvSpPr txBox="1">
            <a:spLocks/>
          </p:cNvSpPr>
          <p:nvPr/>
        </p:nvSpPr>
        <p:spPr>
          <a:xfrm>
            <a:off x="422127" y="2241789"/>
            <a:ext cx="4563612" cy="4251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logs in on the Business Portal.</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To retrieve the</a:t>
            </a:r>
            <a:r>
              <a:rPr lang="en-GB" sz="1600" dirty="0">
                <a:solidFill>
                  <a:srgbClr val="294457"/>
                </a:solidFill>
                <a:latin typeface="Tw Cen MT" panose="020B0602020104020603" pitchFamily="34" charset="0"/>
                <a:ea typeface="+mj-ea"/>
                <a:cs typeface="+mj-cs"/>
              </a:rPr>
              <a:t> application:</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Go to “Your Area”.</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Go to Applications tab.</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Input an application number </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Click on “Apply Filters” button.</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Only the required application will be retrieved. A high-level status will be displayed on the dashboard.</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To view the internal status, the applicant must expand the arrow next to the application. The current status will be displayed. All completed steps will be listed in green and the current step in progress will be in orange.</a:t>
            </a:r>
          </a:p>
          <a:p>
            <a:pPr marL="457200" lvl="1" indent="0">
              <a:lnSpc>
                <a:spcPct val="100000"/>
              </a:lnSpc>
              <a:buNone/>
            </a:pPr>
            <a:endParaRPr lang="en-GB" sz="1533" dirty="0">
              <a:solidFill>
                <a:srgbClr val="294457"/>
              </a:solidFill>
              <a:latin typeface="Tw Cen MT" panose="020B0602020104020603" pitchFamily="34" charset="0"/>
              <a:ea typeface="+mj-ea"/>
              <a:cs typeface="+mj-cs"/>
            </a:endParaRPr>
          </a:p>
          <a:p>
            <a:pPr marL="800100" lvl="1" indent="-342900">
              <a:lnSpc>
                <a:spcPct val="100000"/>
              </a:lnSpc>
              <a:buAutoNum type="arabicPeriod"/>
            </a:pPr>
            <a:endParaRPr lang="pt-PT" sz="1533" dirty="0"/>
          </a:p>
          <a:p>
            <a:pPr marL="0" indent="0">
              <a:buNone/>
            </a:pPr>
            <a:endParaRPr lang="en-US" sz="1100" b="1"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13" name="Picture 12">
            <a:extLst>
              <a:ext uri="{FF2B5EF4-FFF2-40B4-BE49-F238E27FC236}">
                <a16:creationId xmlns:a16="http://schemas.microsoft.com/office/drawing/2014/main" id="{3A799E73-C07D-42FF-923D-E4C9C388A631}"/>
              </a:ext>
            </a:extLst>
          </p:cNvPr>
          <p:cNvPicPr>
            <a:picLocks noChangeAspect="1"/>
          </p:cNvPicPr>
          <p:nvPr/>
        </p:nvPicPr>
        <p:blipFill>
          <a:blip r:embed="rId4"/>
          <a:stretch>
            <a:fillRect/>
          </a:stretch>
        </p:blipFill>
        <p:spPr>
          <a:xfrm>
            <a:off x="4891731" y="1916907"/>
            <a:ext cx="4563612" cy="28605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a:extLst>
              <a:ext uri="{FF2B5EF4-FFF2-40B4-BE49-F238E27FC236}">
                <a16:creationId xmlns:a16="http://schemas.microsoft.com/office/drawing/2014/main" id="{B54E1910-E18A-4EBF-9882-9EA6E03A598A}"/>
              </a:ext>
            </a:extLst>
          </p:cNvPr>
          <p:cNvPicPr>
            <a:picLocks noChangeAspect="1"/>
          </p:cNvPicPr>
          <p:nvPr/>
        </p:nvPicPr>
        <p:blipFill>
          <a:blip r:embed="rId5"/>
          <a:stretch>
            <a:fillRect/>
          </a:stretch>
        </p:blipFill>
        <p:spPr>
          <a:xfrm>
            <a:off x="6789231" y="1696808"/>
            <a:ext cx="329213" cy="377985"/>
          </a:xfrm>
          <a:prstGeom prst="rect">
            <a:avLst/>
          </a:prstGeom>
        </p:spPr>
      </p:pic>
      <p:sp>
        <p:nvSpPr>
          <p:cNvPr id="17" name="Speech Bubble: Oval 16">
            <a:extLst>
              <a:ext uri="{FF2B5EF4-FFF2-40B4-BE49-F238E27FC236}">
                <a16:creationId xmlns:a16="http://schemas.microsoft.com/office/drawing/2014/main" id="{56793F7B-7E56-4203-B784-01E2CB8A4E03}"/>
              </a:ext>
            </a:extLst>
          </p:cNvPr>
          <p:cNvSpPr/>
          <p:nvPr/>
        </p:nvSpPr>
        <p:spPr>
          <a:xfrm>
            <a:off x="6184642" y="2067382"/>
            <a:ext cx="504850" cy="220263"/>
          </a:xfrm>
          <a:prstGeom prst="wedgeEllipseCallout">
            <a:avLst>
              <a:gd name="adj1" fmla="val -61650"/>
              <a:gd name="adj2" fmla="val 3809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2.1</a:t>
            </a:r>
          </a:p>
        </p:txBody>
      </p:sp>
      <p:sp>
        <p:nvSpPr>
          <p:cNvPr id="21" name="Speech Bubble: Oval 20">
            <a:extLst>
              <a:ext uri="{FF2B5EF4-FFF2-40B4-BE49-F238E27FC236}">
                <a16:creationId xmlns:a16="http://schemas.microsoft.com/office/drawing/2014/main" id="{3DA41216-37C4-4928-8AA9-33D773DA7F01}"/>
              </a:ext>
            </a:extLst>
          </p:cNvPr>
          <p:cNvSpPr/>
          <p:nvPr/>
        </p:nvSpPr>
        <p:spPr>
          <a:xfrm>
            <a:off x="6701413" y="2274920"/>
            <a:ext cx="504850" cy="220263"/>
          </a:xfrm>
          <a:prstGeom prst="wedgeEllipseCallout">
            <a:avLst>
              <a:gd name="adj1" fmla="val -86576"/>
              <a:gd name="adj2" fmla="val 49516"/>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2.2</a:t>
            </a:r>
          </a:p>
        </p:txBody>
      </p:sp>
      <p:sp>
        <p:nvSpPr>
          <p:cNvPr id="23" name="Speech Bubble: Oval 22">
            <a:extLst>
              <a:ext uri="{FF2B5EF4-FFF2-40B4-BE49-F238E27FC236}">
                <a16:creationId xmlns:a16="http://schemas.microsoft.com/office/drawing/2014/main" id="{5E6B7358-659D-45C5-95D8-C520070F12EE}"/>
              </a:ext>
            </a:extLst>
          </p:cNvPr>
          <p:cNvSpPr/>
          <p:nvPr/>
        </p:nvSpPr>
        <p:spPr>
          <a:xfrm>
            <a:off x="8779016" y="2890923"/>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2.3</a:t>
            </a:r>
          </a:p>
        </p:txBody>
      </p:sp>
      <p:sp>
        <p:nvSpPr>
          <p:cNvPr id="24" name="Speech Bubble: Oval 23">
            <a:extLst>
              <a:ext uri="{FF2B5EF4-FFF2-40B4-BE49-F238E27FC236}">
                <a16:creationId xmlns:a16="http://schemas.microsoft.com/office/drawing/2014/main" id="{8570EFC5-2DC4-4C57-A448-C5B8BA54C495}"/>
              </a:ext>
            </a:extLst>
          </p:cNvPr>
          <p:cNvSpPr/>
          <p:nvPr/>
        </p:nvSpPr>
        <p:spPr>
          <a:xfrm>
            <a:off x="7190518" y="3111186"/>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2.4</a:t>
            </a:r>
          </a:p>
        </p:txBody>
      </p:sp>
      <p:pic>
        <p:nvPicPr>
          <p:cNvPr id="33" name="Picture 32">
            <a:extLst>
              <a:ext uri="{FF2B5EF4-FFF2-40B4-BE49-F238E27FC236}">
                <a16:creationId xmlns:a16="http://schemas.microsoft.com/office/drawing/2014/main" id="{CEF3890C-25C4-449B-B05A-66081C727692}"/>
              </a:ext>
            </a:extLst>
          </p:cNvPr>
          <p:cNvPicPr>
            <a:picLocks noChangeAspect="1"/>
          </p:cNvPicPr>
          <p:nvPr/>
        </p:nvPicPr>
        <p:blipFill>
          <a:blip r:embed="rId6"/>
          <a:stretch>
            <a:fillRect/>
          </a:stretch>
        </p:blipFill>
        <p:spPr>
          <a:xfrm>
            <a:off x="5702393" y="3947452"/>
            <a:ext cx="5683716" cy="15265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7" name="Speech Bubble: Oval 36">
            <a:extLst>
              <a:ext uri="{FF2B5EF4-FFF2-40B4-BE49-F238E27FC236}">
                <a16:creationId xmlns:a16="http://schemas.microsoft.com/office/drawing/2014/main" id="{37984DA4-54C1-4078-869A-F383A4E6C9F9}"/>
              </a:ext>
            </a:extLst>
          </p:cNvPr>
          <p:cNvSpPr/>
          <p:nvPr/>
        </p:nvSpPr>
        <p:spPr>
          <a:xfrm>
            <a:off x="9716540" y="4998219"/>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2.5</a:t>
            </a:r>
          </a:p>
        </p:txBody>
      </p:sp>
      <p:pic>
        <p:nvPicPr>
          <p:cNvPr id="47" name="Picture 46">
            <a:extLst>
              <a:ext uri="{FF2B5EF4-FFF2-40B4-BE49-F238E27FC236}">
                <a16:creationId xmlns:a16="http://schemas.microsoft.com/office/drawing/2014/main" id="{F8F64E08-4B22-464C-9F0E-5B9B95F14850}"/>
              </a:ext>
            </a:extLst>
          </p:cNvPr>
          <p:cNvPicPr>
            <a:picLocks noChangeAspect="1"/>
          </p:cNvPicPr>
          <p:nvPr/>
        </p:nvPicPr>
        <p:blipFill>
          <a:blip r:embed="rId7"/>
          <a:stretch>
            <a:fillRect/>
          </a:stretch>
        </p:blipFill>
        <p:spPr>
          <a:xfrm>
            <a:off x="6385688" y="5380067"/>
            <a:ext cx="3017533" cy="12640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9" name="Speech Bubble: Oval 48">
            <a:extLst>
              <a:ext uri="{FF2B5EF4-FFF2-40B4-BE49-F238E27FC236}">
                <a16:creationId xmlns:a16="http://schemas.microsoft.com/office/drawing/2014/main" id="{93B96AE1-3A39-4077-8630-A396916CC9E8}"/>
              </a:ext>
            </a:extLst>
          </p:cNvPr>
          <p:cNvSpPr/>
          <p:nvPr/>
        </p:nvSpPr>
        <p:spPr>
          <a:xfrm>
            <a:off x="6789231" y="5469287"/>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2.6</a:t>
            </a:r>
          </a:p>
        </p:txBody>
      </p:sp>
      <p:sp>
        <p:nvSpPr>
          <p:cNvPr id="51" name="Speech Bubble: Oval 50">
            <a:extLst>
              <a:ext uri="{FF2B5EF4-FFF2-40B4-BE49-F238E27FC236}">
                <a16:creationId xmlns:a16="http://schemas.microsoft.com/office/drawing/2014/main" id="{AF6B62CB-A368-4222-9B33-BA57A8E71678}"/>
              </a:ext>
            </a:extLst>
          </p:cNvPr>
          <p:cNvSpPr/>
          <p:nvPr/>
        </p:nvSpPr>
        <p:spPr>
          <a:xfrm>
            <a:off x="6789231" y="5466100"/>
            <a:ext cx="504850" cy="220263"/>
          </a:xfrm>
          <a:prstGeom prst="wedgeEllipseCallout">
            <a:avLst>
              <a:gd name="adj1" fmla="val 202556"/>
              <a:gd name="adj2" fmla="val 186627"/>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2.6</a:t>
            </a:r>
          </a:p>
        </p:txBody>
      </p:sp>
    </p:spTree>
    <p:extLst>
      <p:ext uri="{BB962C8B-B14F-4D97-AF65-F5344CB8AC3E}">
        <p14:creationId xmlns:p14="http://schemas.microsoft.com/office/powerpoint/2010/main" val="85818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425084" y="110283"/>
            <a:ext cx="10023966"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b="1" dirty="0">
                <a:solidFill>
                  <a:srgbClr val="115886"/>
                </a:solidFill>
                <a:latin typeface="Calibri" panose="020F0502020204030204" pitchFamily="34" charset="0"/>
                <a:cs typeface="Calibri" panose="020F0502020204030204" pitchFamily="34" charset="0"/>
              </a:rPr>
              <a:t>Section 5 </a:t>
            </a:r>
            <a:r>
              <a:rPr lang="pt-PT" sz="2000" b="1" dirty="0">
                <a:solidFill>
                  <a:srgbClr val="115886"/>
                </a:solidFill>
                <a:latin typeface="Calibri" panose="020F0502020204030204" pitchFamily="34" charset="0"/>
                <a:cs typeface="Calibri" panose="020F0502020204030204" pitchFamily="34" charset="0"/>
              </a:rPr>
              <a:t>–</a:t>
            </a:r>
            <a:r>
              <a:rPr lang="en-GB" sz="2000" b="1" dirty="0">
                <a:solidFill>
                  <a:srgbClr val="115886"/>
                </a:solidFill>
                <a:latin typeface="Calibri" panose="020F0502020204030204" pitchFamily="34" charset="0"/>
                <a:cs typeface="Calibri" panose="020F0502020204030204" pitchFamily="34" charset="0"/>
              </a:rPr>
              <a:t> </a:t>
            </a:r>
            <a:r>
              <a:rPr lang="pt-PT" sz="2000" b="1" dirty="0">
                <a:solidFill>
                  <a:srgbClr val="115886"/>
                </a:solidFill>
                <a:latin typeface="Calibri" panose="020F0502020204030204" pitchFamily="34" charset="0"/>
                <a:cs typeface="Calibri" panose="020F0502020204030204" pitchFamily="34" charset="0"/>
              </a:rPr>
              <a:t>Additional Features: Save for Later</a:t>
            </a:r>
          </a:p>
          <a:p>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981133" y="469602"/>
            <a:ext cx="10303872" cy="1458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US" sz="1800" b="1" dirty="0">
                <a:solidFill>
                  <a:srgbClr val="294457"/>
                </a:solidFill>
                <a:latin typeface="Tw Cen MT" panose="020B0602020104020603" pitchFamily="34" charset="0"/>
              </a:rPr>
              <a:t>Description: </a:t>
            </a:r>
            <a:r>
              <a:rPr lang="en-US" sz="1800" dirty="0">
                <a:solidFill>
                  <a:srgbClr val="294457"/>
                </a:solidFill>
                <a:latin typeface="Tw Cen MT" panose="020B0602020104020603" pitchFamily="34" charset="0"/>
              </a:rPr>
              <a:t>While filling the application form, an applicant may wish to save the form to fill in later.</a:t>
            </a:r>
          </a:p>
          <a:p>
            <a:pPr marL="0" indent="0" algn="l">
              <a:buNone/>
            </a:pPr>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7" name="Text Placeholder 4">
            <a:extLst>
              <a:ext uri="{FF2B5EF4-FFF2-40B4-BE49-F238E27FC236}">
                <a16:creationId xmlns:a16="http://schemas.microsoft.com/office/drawing/2014/main" id="{F6C692CA-6ED7-4B39-A71D-D5EF988D29EC}"/>
              </a:ext>
            </a:extLst>
          </p:cNvPr>
          <p:cNvSpPr txBox="1">
            <a:spLocks/>
          </p:cNvSpPr>
          <p:nvPr/>
        </p:nvSpPr>
        <p:spPr>
          <a:xfrm>
            <a:off x="422127" y="2241789"/>
            <a:ext cx="4563612" cy="4146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Click on the “Save for Later” button.</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To retrieve the </a:t>
            </a:r>
            <a:r>
              <a:rPr lang="en-GB" sz="1600" dirty="0">
                <a:solidFill>
                  <a:srgbClr val="294457"/>
                </a:solidFill>
                <a:latin typeface="Tw Cen MT" panose="020B0602020104020603" pitchFamily="34" charset="0"/>
                <a:ea typeface="+mj-ea"/>
                <a:cs typeface="+mj-cs"/>
              </a:rPr>
              <a:t>saved application:</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Go to “Your Area”.</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Click on Applications.</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Select Draft.</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Right click on arrow next to application.</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Click on the “Open” button.</a:t>
            </a:r>
          </a:p>
          <a:p>
            <a:pPr marL="800100" lvl="1" indent="-342900">
              <a:lnSpc>
                <a:spcPct val="100000"/>
              </a:lnSpc>
              <a:buAutoNum type="arabicPeriod"/>
            </a:pPr>
            <a:endParaRPr lang="pt-PT" sz="1533" dirty="0"/>
          </a:p>
          <a:p>
            <a:pPr marL="0" indent="0">
              <a:buNone/>
            </a:pPr>
            <a:endParaRPr lang="en-US" sz="1100" b="1"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14" name="Picture 13">
            <a:extLst>
              <a:ext uri="{FF2B5EF4-FFF2-40B4-BE49-F238E27FC236}">
                <a16:creationId xmlns:a16="http://schemas.microsoft.com/office/drawing/2014/main" id="{00F6F7DF-AEDA-41A1-BDDA-5AE248054152}"/>
              </a:ext>
            </a:extLst>
          </p:cNvPr>
          <p:cNvPicPr>
            <a:picLocks noChangeAspect="1"/>
          </p:cNvPicPr>
          <p:nvPr/>
        </p:nvPicPr>
        <p:blipFill>
          <a:blip r:embed="rId4"/>
          <a:stretch>
            <a:fillRect/>
          </a:stretch>
        </p:blipFill>
        <p:spPr>
          <a:xfrm>
            <a:off x="4513277" y="1974732"/>
            <a:ext cx="3505356" cy="27449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9103BC76-6E46-4C3B-AD0C-4EBA7DD301A7}"/>
              </a:ext>
            </a:extLst>
          </p:cNvPr>
          <p:cNvPicPr>
            <a:picLocks noChangeAspect="1"/>
          </p:cNvPicPr>
          <p:nvPr/>
        </p:nvPicPr>
        <p:blipFill>
          <a:blip r:embed="rId5"/>
          <a:stretch>
            <a:fillRect/>
          </a:stretch>
        </p:blipFill>
        <p:spPr>
          <a:xfrm>
            <a:off x="7045243" y="2559908"/>
            <a:ext cx="329213" cy="377985"/>
          </a:xfrm>
          <a:prstGeom prst="rect">
            <a:avLst/>
          </a:prstGeom>
        </p:spPr>
      </p:pic>
      <p:pic>
        <p:nvPicPr>
          <p:cNvPr id="19" name="Picture 18">
            <a:extLst>
              <a:ext uri="{FF2B5EF4-FFF2-40B4-BE49-F238E27FC236}">
                <a16:creationId xmlns:a16="http://schemas.microsoft.com/office/drawing/2014/main" id="{36956080-7E37-44EE-AB81-6C9C949B2823}"/>
              </a:ext>
            </a:extLst>
          </p:cNvPr>
          <p:cNvPicPr>
            <a:picLocks noChangeAspect="1"/>
          </p:cNvPicPr>
          <p:nvPr/>
        </p:nvPicPr>
        <p:blipFill>
          <a:blip r:embed="rId6"/>
          <a:stretch>
            <a:fillRect/>
          </a:stretch>
        </p:blipFill>
        <p:spPr>
          <a:xfrm>
            <a:off x="5812982" y="3100700"/>
            <a:ext cx="4538456" cy="26042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4" name="Speech Bubble: Oval 33">
            <a:extLst>
              <a:ext uri="{FF2B5EF4-FFF2-40B4-BE49-F238E27FC236}">
                <a16:creationId xmlns:a16="http://schemas.microsoft.com/office/drawing/2014/main" id="{77F2407C-645A-4A42-8899-FFA65918643F}"/>
              </a:ext>
            </a:extLst>
          </p:cNvPr>
          <p:cNvSpPr/>
          <p:nvPr/>
        </p:nvSpPr>
        <p:spPr>
          <a:xfrm>
            <a:off x="7513783" y="3238579"/>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2.1</a:t>
            </a:r>
          </a:p>
        </p:txBody>
      </p:sp>
      <p:sp>
        <p:nvSpPr>
          <p:cNvPr id="36" name="Speech Bubble: Oval 35">
            <a:extLst>
              <a:ext uri="{FF2B5EF4-FFF2-40B4-BE49-F238E27FC236}">
                <a16:creationId xmlns:a16="http://schemas.microsoft.com/office/drawing/2014/main" id="{A81C64A9-EE5C-4FF1-9DB0-B2099718AC90}"/>
              </a:ext>
            </a:extLst>
          </p:cNvPr>
          <p:cNvSpPr/>
          <p:nvPr/>
        </p:nvSpPr>
        <p:spPr>
          <a:xfrm>
            <a:off x="7927404" y="3542222"/>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2.2</a:t>
            </a:r>
          </a:p>
        </p:txBody>
      </p:sp>
      <p:sp>
        <p:nvSpPr>
          <p:cNvPr id="38" name="Speech Bubble: Oval 37">
            <a:extLst>
              <a:ext uri="{FF2B5EF4-FFF2-40B4-BE49-F238E27FC236}">
                <a16:creationId xmlns:a16="http://schemas.microsoft.com/office/drawing/2014/main" id="{D2BB9363-E285-49E3-A08C-7E0DAB69A3B2}"/>
              </a:ext>
            </a:extLst>
          </p:cNvPr>
          <p:cNvSpPr/>
          <p:nvPr/>
        </p:nvSpPr>
        <p:spPr>
          <a:xfrm>
            <a:off x="8845876" y="3866456"/>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2.3</a:t>
            </a:r>
          </a:p>
        </p:txBody>
      </p:sp>
      <p:pic>
        <p:nvPicPr>
          <p:cNvPr id="40" name="Picture 39">
            <a:extLst>
              <a:ext uri="{FF2B5EF4-FFF2-40B4-BE49-F238E27FC236}">
                <a16:creationId xmlns:a16="http://schemas.microsoft.com/office/drawing/2014/main" id="{F36A08B7-D1FE-4CE8-A8BF-26A6672E4C5A}"/>
              </a:ext>
            </a:extLst>
          </p:cNvPr>
          <p:cNvPicPr>
            <a:picLocks noChangeAspect="1"/>
          </p:cNvPicPr>
          <p:nvPr/>
        </p:nvPicPr>
        <p:blipFill>
          <a:blip r:embed="rId7"/>
          <a:stretch>
            <a:fillRect/>
          </a:stretch>
        </p:blipFill>
        <p:spPr>
          <a:xfrm>
            <a:off x="5251825" y="5218882"/>
            <a:ext cx="6360858" cy="13484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2" name="Speech Bubble: Oval 41">
            <a:extLst>
              <a:ext uri="{FF2B5EF4-FFF2-40B4-BE49-F238E27FC236}">
                <a16:creationId xmlns:a16="http://schemas.microsoft.com/office/drawing/2014/main" id="{C128325D-2039-4C12-8F82-1261514A1C48}"/>
              </a:ext>
            </a:extLst>
          </p:cNvPr>
          <p:cNvSpPr/>
          <p:nvPr/>
        </p:nvSpPr>
        <p:spPr>
          <a:xfrm>
            <a:off x="6437067" y="4719635"/>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2.4</a:t>
            </a:r>
          </a:p>
        </p:txBody>
      </p:sp>
      <p:sp>
        <p:nvSpPr>
          <p:cNvPr id="44" name="Speech Bubble: Oval 43">
            <a:extLst>
              <a:ext uri="{FF2B5EF4-FFF2-40B4-BE49-F238E27FC236}">
                <a16:creationId xmlns:a16="http://schemas.microsoft.com/office/drawing/2014/main" id="{5F0BE480-1BF5-44C8-8C23-84C267097802}"/>
              </a:ext>
            </a:extLst>
          </p:cNvPr>
          <p:cNvSpPr/>
          <p:nvPr/>
        </p:nvSpPr>
        <p:spPr>
          <a:xfrm>
            <a:off x="11414830" y="5893087"/>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2.5</a:t>
            </a:r>
          </a:p>
        </p:txBody>
      </p:sp>
    </p:spTree>
    <p:extLst>
      <p:ext uri="{BB962C8B-B14F-4D97-AF65-F5344CB8AC3E}">
        <p14:creationId xmlns:p14="http://schemas.microsoft.com/office/powerpoint/2010/main" val="418998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90"/>
            <a:ext cx="12186584" cy="6858000"/>
          </a:xfrm>
          <a:prstGeom prst="rect">
            <a:avLst/>
          </a:prstGeom>
        </p:spPr>
      </p:pic>
      <p:sp>
        <p:nvSpPr>
          <p:cNvPr id="3" name="Title 1"/>
          <p:cNvSpPr txBox="1">
            <a:spLocks/>
          </p:cNvSpPr>
          <p:nvPr/>
        </p:nvSpPr>
        <p:spPr>
          <a:xfrm>
            <a:off x="1425084" y="110284"/>
            <a:ext cx="10023966" cy="9814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b="1" dirty="0">
                <a:solidFill>
                  <a:srgbClr val="115886"/>
                </a:solidFill>
                <a:latin typeface="Calibri" panose="020F0502020204030204" pitchFamily="34" charset="0"/>
                <a:cs typeface="Calibri" panose="020F0502020204030204" pitchFamily="34" charset="0"/>
              </a:rPr>
              <a:t>Section 5 </a:t>
            </a:r>
            <a:r>
              <a:rPr lang="pt-PT" sz="2000" b="1" dirty="0">
                <a:solidFill>
                  <a:srgbClr val="115886"/>
                </a:solidFill>
                <a:latin typeface="Calibri" panose="020F0502020204030204" pitchFamily="34" charset="0"/>
                <a:cs typeface="Calibri" panose="020F0502020204030204" pitchFamily="34" charset="0"/>
              </a:rPr>
              <a:t>– Additional Features : Duplicate</a:t>
            </a:r>
          </a:p>
          <a:p>
            <a:endParaRPr lang="en-GB" sz="20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981133" y="469602"/>
            <a:ext cx="10303872" cy="14872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l">
              <a:buNone/>
            </a:pPr>
            <a:r>
              <a:rPr lang="en-US" sz="1800" b="1" dirty="0">
                <a:solidFill>
                  <a:srgbClr val="294457"/>
                </a:solidFill>
                <a:latin typeface="Tw Cen MT" panose="020B0602020104020603" pitchFamily="34" charset="0"/>
              </a:rPr>
              <a:t>Description: </a:t>
            </a:r>
            <a:r>
              <a:rPr lang="en-US" sz="1800" dirty="0">
                <a:solidFill>
                  <a:srgbClr val="294457"/>
                </a:solidFill>
                <a:latin typeface="Tw Cen MT" panose="020B0602020104020603" pitchFamily="34" charset="0"/>
              </a:rPr>
              <a:t>This feature enables an applicant to duplicate an existing claim. When sending multiple claims, he does not need to fill-in his application from scratch. </a:t>
            </a:r>
          </a:p>
          <a:p>
            <a:pPr marL="0" indent="0" algn="l">
              <a:buNone/>
            </a:pPr>
            <a:endParaRPr lang="en-US" sz="1800" dirty="0">
              <a:solidFill>
                <a:srgbClr val="294457"/>
              </a:solidFill>
              <a:latin typeface="Tw Cen MT" panose="020B0602020104020603" pitchFamily="34" charset="0"/>
            </a:endParaRPr>
          </a:p>
          <a:p>
            <a:pPr marL="0" indent="0" algn="l">
              <a:buNone/>
            </a:pPr>
            <a:r>
              <a:rPr lang="en-US" sz="1800" b="1" dirty="0">
                <a:solidFill>
                  <a:srgbClr val="294457"/>
                </a:solidFill>
                <a:latin typeface="Tw Cen MT" panose="020B0602020104020603" pitchFamily="34" charset="0"/>
              </a:rPr>
              <a:t>Participant: </a:t>
            </a:r>
            <a:r>
              <a:rPr lang="en-US" sz="1800" dirty="0">
                <a:solidFill>
                  <a:srgbClr val="294457"/>
                </a:solidFill>
                <a:latin typeface="Tw Cen MT" panose="020B0602020104020603" pitchFamily="34" charset="0"/>
              </a:rPr>
              <a:t>Applicant</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7" name="Text Placeholder 4">
            <a:extLst>
              <a:ext uri="{FF2B5EF4-FFF2-40B4-BE49-F238E27FC236}">
                <a16:creationId xmlns:a16="http://schemas.microsoft.com/office/drawing/2014/main" id="{F6C692CA-6ED7-4B39-A71D-D5EF988D29EC}"/>
              </a:ext>
            </a:extLst>
          </p:cNvPr>
          <p:cNvSpPr txBox="1">
            <a:spLocks/>
          </p:cNvSpPr>
          <p:nvPr/>
        </p:nvSpPr>
        <p:spPr>
          <a:xfrm>
            <a:off x="422127" y="2214694"/>
            <a:ext cx="5049124" cy="4533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94457"/>
                </a:solidFill>
                <a:latin typeface="Tw Cen MT" panose="020B0602020104020603" pitchFamily="34" charset="0"/>
                <a:ea typeface="+mj-ea"/>
                <a:cs typeface="+mj-cs"/>
              </a:rPr>
              <a:t>Actions</a:t>
            </a:r>
            <a:r>
              <a:rPr lang="en-US" sz="1300" b="1" dirty="0"/>
              <a:t>:</a:t>
            </a:r>
          </a:p>
          <a:p>
            <a:pPr>
              <a:lnSpc>
                <a:spcPct val="100000"/>
              </a:lnSpc>
              <a:buFont typeface="+mj-lt"/>
              <a:buAutoNum type="arabicPeriod"/>
            </a:pPr>
            <a:r>
              <a:rPr lang="en-US" sz="1600" dirty="0">
                <a:solidFill>
                  <a:srgbClr val="294457"/>
                </a:solidFill>
                <a:latin typeface="Tw Cen MT" panose="020B0602020104020603" pitchFamily="34" charset="0"/>
                <a:ea typeface="+mj-ea"/>
                <a:cs typeface="+mj-cs"/>
              </a:rPr>
              <a:t>The applicant logs in on the Business Portal.</a:t>
            </a:r>
            <a:endParaRPr lang="en-GB" sz="1533" dirty="0">
              <a:solidFill>
                <a:srgbClr val="294457"/>
              </a:solidFill>
              <a:latin typeface="Tw Cen MT" panose="020B0602020104020603" pitchFamily="34" charset="0"/>
              <a:ea typeface="+mj-ea"/>
              <a:cs typeface="+mj-cs"/>
            </a:endParaRP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Go to “Your Area”.</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Go to Applications tab to view all the applications made on the platform.</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Right click on the arrow next to application he wishes to duplicate.</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Click on the “Duplicate” button. </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A new application form will be available with all existing details filled in. The applicant can make the necessary amendments on the form. However, all the documents will have to be uploaded for the new application.</a:t>
            </a:r>
          </a:p>
          <a:p>
            <a:pPr marL="800100" lvl="1" indent="-342900">
              <a:lnSpc>
                <a:spcPct val="100000"/>
              </a:lnSpc>
              <a:buAutoNum type="arabicPeriod"/>
            </a:pPr>
            <a:r>
              <a:rPr lang="en-GB" sz="1533" dirty="0">
                <a:solidFill>
                  <a:srgbClr val="294457"/>
                </a:solidFill>
                <a:latin typeface="Tw Cen MT" panose="020B0602020104020603" pitchFamily="34" charset="0"/>
                <a:ea typeface="+mj-ea"/>
                <a:cs typeface="+mj-cs"/>
              </a:rPr>
              <a:t>Once both sections: Fill the form and Upload documents have successfully been filled in, the “Place Request” button will be activated to submit the claim.</a:t>
            </a:r>
          </a:p>
          <a:p>
            <a:pPr marL="800100" lvl="1" indent="-342900">
              <a:lnSpc>
                <a:spcPct val="100000"/>
              </a:lnSpc>
              <a:buAutoNum type="arabicPeriod"/>
            </a:pPr>
            <a:endParaRPr lang="pt-PT" sz="1533" dirty="0"/>
          </a:p>
          <a:p>
            <a:pPr marL="0" indent="0">
              <a:buNone/>
            </a:pPr>
            <a:endParaRPr lang="en-US" sz="1100" b="1" dirty="0"/>
          </a:p>
          <a:p>
            <a:pPr marL="0" indent="0">
              <a:buNone/>
            </a:pPr>
            <a:endParaRPr lang="pt-PT" sz="1200" b="1" dirty="0"/>
          </a:p>
          <a:p>
            <a:pPr marL="0" indent="0">
              <a:buFont typeface="Arial" panose="020B0604020202020204" pitchFamily="34" charset="0"/>
              <a:buNone/>
            </a:pPr>
            <a:endParaRPr lang="pt-PT" sz="1200" b="1" dirty="0"/>
          </a:p>
          <a:p>
            <a:pPr marL="0" indent="0">
              <a:buFont typeface="Arial" panose="020B0604020202020204" pitchFamily="34" charset="0"/>
              <a:buNone/>
            </a:pPr>
            <a:endParaRPr lang="pt-PT" sz="1200" b="1" dirty="0"/>
          </a:p>
        </p:txBody>
      </p:sp>
      <p:pic>
        <p:nvPicPr>
          <p:cNvPr id="8" name="Picture 7">
            <a:extLst>
              <a:ext uri="{FF2B5EF4-FFF2-40B4-BE49-F238E27FC236}">
                <a16:creationId xmlns:a16="http://schemas.microsoft.com/office/drawing/2014/main" id="{C8397E09-B4BD-4326-A008-720A6DF193E9}"/>
              </a:ext>
            </a:extLst>
          </p:cNvPr>
          <p:cNvPicPr>
            <a:picLocks noChangeAspect="1"/>
          </p:cNvPicPr>
          <p:nvPr/>
        </p:nvPicPr>
        <p:blipFill>
          <a:blip r:embed="rId4"/>
          <a:stretch>
            <a:fillRect/>
          </a:stretch>
        </p:blipFill>
        <p:spPr>
          <a:xfrm>
            <a:off x="5774828" y="2008225"/>
            <a:ext cx="4110633" cy="34753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5147DE45-BD69-42D0-A36B-F82ACB457881}"/>
              </a:ext>
            </a:extLst>
          </p:cNvPr>
          <p:cNvPicPr>
            <a:picLocks noChangeAspect="1"/>
          </p:cNvPicPr>
          <p:nvPr/>
        </p:nvPicPr>
        <p:blipFill>
          <a:blip r:embed="rId5"/>
          <a:stretch>
            <a:fillRect/>
          </a:stretch>
        </p:blipFill>
        <p:spPr>
          <a:xfrm>
            <a:off x="7291536" y="1803162"/>
            <a:ext cx="329213" cy="377985"/>
          </a:xfrm>
          <a:prstGeom prst="rect">
            <a:avLst/>
          </a:prstGeom>
        </p:spPr>
      </p:pic>
      <p:sp>
        <p:nvSpPr>
          <p:cNvPr id="10" name="Speech Bubble: Oval 9">
            <a:extLst>
              <a:ext uri="{FF2B5EF4-FFF2-40B4-BE49-F238E27FC236}">
                <a16:creationId xmlns:a16="http://schemas.microsoft.com/office/drawing/2014/main" id="{1D6429E8-3011-4D6C-867D-DBC2532CF7CE}"/>
              </a:ext>
            </a:extLst>
          </p:cNvPr>
          <p:cNvSpPr/>
          <p:nvPr/>
        </p:nvSpPr>
        <p:spPr>
          <a:xfrm>
            <a:off x="7031178" y="2223527"/>
            <a:ext cx="495390" cy="185346"/>
          </a:xfrm>
          <a:prstGeom prst="wedgeEllipseCallout">
            <a:avLst>
              <a:gd name="adj1" fmla="val -79929"/>
              <a:gd name="adj2" fmla="val 30473"/>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1.1</a:t>
            </a:r>
          </a:p>
        </p:txBody>
      </p:sp>
      <p:sp>
        <p:nvSpPr>
          <p:cNvPr id="11" name="Speech Bubble: Oval 10">
            <a:extLst>
              <a:ext uri="{FF2B5EF4-FFF2-40B4-BE49-F238E27FC236}">
                <a16:creationId xmlns:a16="http://schemas.microsoft.com/office/drawing/2014/main" id="{AE14D634-FEC6-44D4-AC1D-9ACBF58DDB8A}"/>
              </a:ext>
            </a:extLst>
          </p:cNvPr>
          <p:cNvSpPr/>
          <p:nvPr/>
        </p:nvSpPr>
        <p:spPr>
          <a:xfrm>
            <a:off x="7536028" y="2485169"/>
            <a:ext cx="495390" cy="185345"/>
          </a:xfrm>
          <a:prstGeom prst="wedgeEllipseCallout">
            <a:avLst>
              <a:gd name="adj1" fmla="val -79929"/>
              <a:gd name="adj2" fmla="val 11430"/>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1.2</a:t>
            </a:r>
          </a:p>
        </p:txBody>
      </p:sp>
      <p:sp>
        <p:nvSpPr>
          <p:cNvPr id="12" name="Speech Bubble: Oval 11">
            <a:extLst>
              <a:ext uri="{FF2B5EF4-FFF2-40B4-BE49-F238E27FC236}">
                <a16:creationId xmlns:a16="http://schemas.microsoft.com/office/drawing/2014/main" id="{C6CCA11C-0A49-4907-BC1D-35CD8E566013}"/>
              </a:ext>
            </a:extLst>
          </p:cNvPr>
          <p:cNvSpPr/>
          <p:nvPr/>
        </p:nvSpPr>
        <p:spPr>
          <a:xfrm>
            <a:off x="6372929" y="3860787"/>
            <a:ext cx="498949" cy="221599"/>
          </a:xfrm>
          <a:prstGeom prst="wedgeEllipseCallout">
            <a:avLst>
              <a:gd name="adj1" fmla="val -135020"/>
              <a:gd name="adj2" fmla="val -30234"/>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1.3</a:t>
            </a:r>
          </a:p>
        </p:txBody>
      </p:sp>
      <p:sp>
        <p:nvSpPr>
          <p:cNvPr id="16" name="Speech Bubble: Oval 15">
            <a:extLst>
              <a:ext uri="{FF2B5EF4-FFF2-40B4-BE49-F238E27FC236}">
                <a16:creationId xmlns:a16="http://schemas.microsoft.com/office/drawing/2014/main" id="{F679F90C-1D91-43C4-90E6-62280CF06762}"/>
              </a:ext>
            </a:extLst>
          </p:cNvPr>
          <p:cNvSpPr/>
          <p:nvPr/>
        </p:nvSpPr>
        <p:spPr>
          <a:xfrm>
            <a:off x="8751848" y="5064870"/>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1.4</a:t>
            </a:r>
          </a:p>
        </p:txBody>
      </p:sp>
      <p:pic>
        <p:nvPicPr>
          <p:cNvPr id="21" name="Picture 20">
            <a:extLst>
              <a:ext uri="{FF2B5EF4-FFF2-40B4-BE49-F238E27FC236}">
                <a16:creationId xmlns:a16="http://schemas.microsoft.com/office/drawing/2014/main" id="{2A534544-7AA0-48B7-B42A-C33A8FD5E7B6}"/>
              </a:ext>
            </a:extLst>
          </p:cNvPr>
          <p:cNvPicPr>
            <a:picLocks noChangeAspect="1"/>
          </p:cNvPicPr>
          <p:nvPr/>
        </p:nvPicPr>
        <p:blipFill>
          <a:blip r:embed="rId6"/>
          <a:stretch>
            <a:fillRect/>
          </a:stretch>
        </p:blipFill>
        <p:spPr>
          <a:xfrm>
            <a:off x="8265134" y="3383541"/>
            <a:ext cx="3429836" cy="13976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3" name="Speech Bubble: Oval 22">
            <a:extLst>
              <a:ext uri="{FF2B5EF4-FFF2-40B4-BE49-F238E27FC236}">
                <a16:creationId xmlns:a16="http://schemas.microsoft.com/office/drawing/2014/main" id="{348938C7-8A53-4320-8E6E-1E92FCDEB771}"/>
              </a:ext>
            </a:extLst>
          </p:cNvPr>
          <p:cNvSpPr/>
          <p:nvPr/>
        </p:nvSpPr>
        <p:spPr>
          <a:xfrm>
            <a:off x="9256698" y="3635786"/>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1.5</a:t>
            </a:r>
          </a:p>
        </p:txBody>
      </p:sp>
      <p:pic>
        <p:nvPicPr>
          <p:cNvPr id="30" name="Picture 29">
            <a:extLst>
              <a:ext uri="{FF2B5EF4-FFF2-40B4-BE49-F238E27FC236}">
                <a16:creationId xmlns:a16="http://schemas.microsoft.com/office/drawing/2014/main" id="{30F70153-41FF-49AC-9167-E0E1184B4638}"/>
              </a:ext>
            </a:extLst>
          </p:cNvPr>
          <p:cNvPicPr>
            <a:picLocks noChangeAspect="1"/>
          </p:cNvPicPr>
          <p:nvPr/>
        </p:nvPicPr>
        <p:blipFill>
          <a:blip r:embed="rId7"/>
          <a:stretch>
            <a:fillRect/>
          </a:stretch>
        </p:blipFill>
        <p:spPr>
          <a:xfrm>
            <a:off x="5561228" y="5586942"/>
            <a:ext cx="4537832" cy="9855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1" name="Speech Bubble: Oval 30">
            <a:extLst>
              <a:ext uri="{FF2B5EF4-FFF2-40B4-BE49-F238E27FC236}">
                <a16:creationId xmlns:a16="http://schemas.microsoft.com/office/drawing/2014/main" id="{CD939DD2-B69D-4B37-A57B-FD764861E7D7}"/>
              </a:ext>
            </a:extLst>
          </p:cNvPr>
          <p:cNvSpPr/>
          <p:nvPr/>
        </p:nvSpPr>
        <p:spPr>
          <a:xfrm>
            <a:off x="6184642" y="5963961"/>
            <a:ext cx="504850" cy="220263"/>
          </a:xfrm>
          <a:prstGeom prst="wedgeEllipseCallout">
            <a:avLst>
              <a:gd name="adj1" fmla="val -99869"/>
              <a:gd name="adj2" fmla="val 64751"/>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1.6</a:t>
            </a:r>
          </a:p>
        </p:txBody>
      </p:sp>
      <p:sp>
        <p:nvSpPr>
          <p:cNvPr id="32" name="Speech Bubble: Oval 31">
            <a:extLst>
              <a:ext uri="{FF2B5EF4-FFF2-40B4-BE49-F238E27FC236}">
                <a16:creationId xmlns:a16="http://schemas.microsoft.com/office/drawing/2014/main" id="{6FAD73D6-2667-4876-BFF8-D3294695D299}"/>
              </a:ext>
            </a:extLst>
          </p:cNvPr>
          <p:cNvSpPr/>
          <p:nvPr/>
        </p:nvSpPr>
        <p:spPr>
          <a:xfrm>
            <a:off x="6174693" y="5971210"/>
            <a:ext cx="504850" cy="220263"/>
          </a:xfrm>
          <a:prstGeom prst="wedgeEllipseCallout">
            <a:avLst>
              <a:gd name="adj1" fmla="val 67960"/>
              <a:gd name="adj2" fmla="val 68560"/>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1.6</a:t>
            </a:r>
          </a:p>
        </p:txBody>
      </p:sp>
      <p:sp>
        <p:nvSpPr>
          <p:cNvPr id="37" name="Speech Bubble: Oval 36">
            <a:extLst>
              <a:ext uri="{FF2B5EF4-FFF2-40B4-BE49-F238E27FC236}">
                <a16:creationId xmlns:a16="http://schemas.microsoft.com/office/drawing/2014/main" id="{29CB06D1-11F6-4E82-A3DF-65310CD5A0BF}"/>
              </a:ext>
            </a:extLst>
          </p:cNvPr>
          <p:cNvSpPr/>
          <p:nvPr/>
        </p:nvSpPr>
        <p:spPr>
          <a:xfrm>
            <a:off x="6250004" y="5934284"/>
            <a:ext cx="504850" cy="220263"/>
          </a:xfrm>
          <a:prstGeom prst="wedgeEllipseCallout">
            <a:avLst>
              <a:gd name="adj1" fmla="val 601359"/>
              <a:gd name="adj2" fmla="val 106646"/>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t>1.6</a:t>
            </a:r>
          </a:p>
        </p:txBody>
      </p:sp>
    </p:spTree>
    <p:extLst>
      <p:ext uri="{BB962C8B-B14F-4D97-AF65-F5344CB8AC3E}">
        <p14:creationId xmlns:p14="http://schemas.microsoft.com/office/powerpoint/2010/main" val="163112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8A3BB-E90C-4D78-84DD-7226524802EE}"/>
              </a:ext>
            </a:extLst>
          </p:cNvPr>
          <p:cNvSpPr/>
          <p:nvPr/>
        </p:nvSpPr>
        <p:spPr>
          <a:xfrm>
            <a:off x="2460097" y="2545171"/>
            <a:ext cx="6281207"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1548B"/>
                </a:solidFill>
                <a:effectLst/>
                <a:uLnTx/>
                <a:uFillTx/>
                <a:latin typeface="Gill Sans MT" panose="020B0502020104020203"/>
                <a:ea typeface="+mn-ea"/>
                <a:cs typeface="+mn-cs"/>
              </a:rPr>
              <a:t>THANK  YOU</a:t>
            </a:r>
          </a:p>
        </p:txBody>
      </p:sp>
      <p:sp>
        <p:nvSpPr>
          <p:cNvPr id="2" name="Rectangle 1">
            <a:extLst>
              <a:ext uri="{FF2B5EF4-FFF2-40B4-BE49-F238E27FC236}">
                <a16:creationId xmlns:a16="http://schemas.microsoft.com/office/drawing/2014/main" id="{B5A6CBC0-C42F-4A82-BDAB-850EF8408C32}"/>
              </a:ext>
            </a:extLst>
          </p:cNvPr>
          <p:cNvSpPr/>
          <p:nvPr/>
        </p:nvSpPr>
        <p:spPr>
          <a:xfrm>
            <a:off x="4153839" y="4468711"/>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055" y="-132779"/>
            <a:ext cx="4461887" cy="3155069"/>
          </a:xfrm>
          <a:prstGeom prst="rect">
            <a:avLst/>
          </a:prstGeom>
        </p:spPr>
      </p:pic>
    </p:spTree>
    <p:extLst>
      <p:ext uri="{BB962C8B-B14F-4D97-AF65-F5344CB8AC3E}">
        <p14:creationId xmlns:p14="http://schemas.microsoft.com/office/powerpoint/2010/main" val="37486406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851042" y="0"/>
            <a:ext cx="9144000"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115886"/>
                </a:solidFill>
                <a:latin typeface="Calibri" panose="020F0502020204030204" pitchFamily="34" charset="0"/>
                <a:ea typeface="Source Sans Pro Semibold" panose="020B0603030403020204" pitchFamily="34" charset="0"/>
                <a:cs typeface="Calibri" panose="020F0502020204030204" pitchFamily="34" charset="0"/>
              </a:rPr>
              <a:t>Document Structure</a:t>
            </a:r>
            <a:endParaRPr lang="en-US" sz="3600" b="1" dirty="0">
              <a:solidFill>
                <a:srgbClr val="115886"/>
              </a:solidFill>
              <a:latin typeface="Calibri" panose="020F0502020204030204" pitchFamily="34" charset="0"/>
              <a:ea typeface="Source Sans Pro Semibold" panose="020B0603030403020204" pitchFamily="34" charset="0"/>
              <a:cs typeface="Calibri" panose="020F0502020204030204" pitchFamily="34" charset="0"/>
            </a:endParaRPr>
          </a:p>
        </p:txBody>
      </p:sp>
      <p:sp>
        <p:nvSpPr>
          <p:cNvPr id="4" name="Title 1"/>
          <p:cNvSpPr txBox="1">
            <a:spLocks/>
          </p:cNvSpPr>
          <p:nvPr/>
        </p:nvSpPr>
        <p:spPr>
          <a:xfrm>
            <a:off x="500062" y="562371"/>
            <a:ext cx="11689230" cy="42195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t">
              <a:spcAft>
                <a:spcPts val="0"/>
              </a:spcAft>
            </a:pPr>
            <a:r>
              <a:rPr lang="en-US" sz="2400" b="1" dirty="0">
                <a:solidFill>
                  <a:srgbClr val="294457"/>
                </a:solidFill>
                <a:latin typeface="Tw Cen MT" panose="020B0602020104020603" pitchFamily="34" charset="0"/>
              </a:rPr>
              <a:t>Objective:</a:t>
            </a:r>
            <a:endParaRPr lang="en-MU" sz="2400" b="1" dirty="0">
              <a:solidFill>
                <a:srgbClr val="294457"/>
              </a:solidFill>
              <a:latin typeface="Tw Cen MT" panose="020B0602020104020603" pitchFamily="34" charset="0"/>
            </a:endParaRPr>
          </a:p>
          <a:p>
            <a:pPr algn="l" fontAlgn="t">
              <a:spcAft>
                <a:spcPts val="0"/>
              </a:spcAft>
            </a:pPr>
            <a:r>
              <a:rPr lang="en-US" sz="2000" dirty="0">
                <a:solidFill>
                  <a:srgbClr val="294457"/>
                </a:solidFill>
                <a:latin typeface="Tw Cen MT" panose="020B0602020104020603" pitchFamily="34" charset="0"/>
              </a:rPr>
              <a:t>The purpose of this document is to guide applicants with the submission of TPMS Claims the e-licensing platform.</a:t>
            </a:r>
          </a:p>
          <a:p>
            <a:pPr algn="l" fontAlgn="t">
              <a:spcAft>
                <a:spcPts val="0"/>
              </a:spcAft>
            </a:pPr>
            <a:endParaRPr lang="en-GB" sz="2000" dirty="0">
              <a:solidFill>
                <a:srgbClr val="294457"/>
              </a:solidFill>
              <a:latin typeface="Tw Cen MT" panose="020B0602020104020603" pitchFamily="34" charset="0"/>
            </a:endParaRPr>
          </a:p>
          <a:p>
            <a:pPr algn="l" fontAlgn="t">
              <a:spcAft>
                <a:spcPts val="0"/>
              </a:spcAft>
            </a:pPr>
            <a:endParaRPr lang="en-MU" sz="2000" dirty="0">
              <a:solidFill>
                <a:srgbClr val="294457"/>
              </a:solidFill>
              <a:latin typeface="Tw Cen MT" panose="020B0602020104020603" pitchFamily="34" charset="0"/>
            </a:endParaRPr>
          </a:p>
          <a:p>
            <a:pPr algn="l" fontAlgn="t">
              <a:spcAft>
                <a:spcPts val="0"/>
              </a:spcAft>
            </a:pPr>
            <a:r>
              <a:rPr lang="en-US" sz="2400" b="1" dirty="0">
                <a:solidFill>
                  <a:srgbClr val="294457"/>
                </a:solidFill>
                <a:latin typeface="Tw Cen MT" panose="020B0602020104020603" pitchFamily="34" charset="0"/>
              </a:rPr>
              <a:t>Document Structure:</a:t>
            </a:r>
            <a:endParaRPr lang="en-MU" sz="2400" b="1" dirty="0">
              <a:solidFill>
                <a:srgbClr val="294457"/>
              </a:solidFill>
              <a:latin typeface="Tw Cen MT" panose="020B0602020104020603" pitchFamily="34" charset="0"/>
            </a:endParaRPr>
          </a:p>
          <a:p>
            <a:pPr algn="l" fontAlgn="t">
              <a:spcAft>
                <a:spcPts val="0"/>
              </a:spcAft>
            </a:pPr>
            <a:r>
              <a:rPr lang="en-US" sz="2000" dirty="0">
                <a:solidFill>
                  <a:srgbClr val="294457"/>
                </a:solidFill>
                <a:latin typeface="Tw Cen MT" panose="020B0602020104020603" pitchFamily="34" charset="0"/>
              </a:rPr>
              <a:t>Section 1</a:t>
            </a:r>
            <a:r>
              <a:rPr lang="en-GB" sz="2000" dirty="0">
                <a:solidFill>
                  <a:srgbClr val="294457"/>
                </a:solidFill>
                <a:latin typeface="Tw Cen MT" panose="020B0602020104020603" pitchFamily="34" charset="0"/>
              </a:rPr>
              <a:t> </a:t>
            </a:r>
            <a:r>
              <a:rPr lang="en-US" sz="2000" dirty="0">
                <a:solidFill>
                  <a:srgbClr val="294457"/>
                </a:solidFill>
                <a:latin typeface="Tw Cen MT" panose="020B0602020104020603" pitchFamily="34" charset="0"/>
              </a:rPr>
              <a:t>The e-Licensing Platform</a:t>
            </a:r>
            <a:endParaRPr lang="en-MU" sz="2000" dirty="0">
              <a:solidFill>
                <a:srgbClr val="294457"/>
              </a:solidFill>
              <a:latin typeface="Tw Cen MT" panose="020B0602020104020603" pitchFamily="34" charset="0"/>
            </a:endParaRPr>
          </a:p>
          <a:p>
            <a:pPr algn="l" fontAlgn="t">
              <a:spcAft>
                <a:spcPts val="0"/>
              </a:spcAft>
            </a:pPr>
            <a:r>
              <a:rPr lang="en-US" sz="2000" dirty="0">
                <a:solidFill>
                  <a:srgbClr val="294457"/>
                </a:solidFill>
                <a:latin typeface="Tw Cen MT" panose="020B0602020104020603" pitchFamily="34" charset="0"/>
              </a:rPr>
              <a:t>Section 2</a:t>
            </a:r>
            <a:r>
              <a:rPr lang="en-GB" sz="2000" dirty="0">
                <a:solidFill>
                  <a:srgbClr val="294457"/>
                </a:solidFill>
                <a:latin typeface="Tw Cen MT" panose="020B0602020104020603" pitchFamily="34" charset="0"/>
              </a:rPr>
              <a:t> </a:t>
            </a:r>
            <a:r>
              <a:rPr lang="en-US" sz="2000" dirty="0">
                <a:solidFill>
                  <a:srgbClr val="294457"/>
                </a:solidFill>
                <a:latin typeface="Tw Cen MT" panose="020B0602020104020603" pitchFamily="34" charset="0"/>
              </a:rPr>
              <a:t>User Registration Process to use the E-Licensing Platform</a:t>
            </a:r>
          </a:p>
          <a:p>
            <a:pPr algn="l" fontAlgn="t">
              <a:spcAft>
                <a:spcPts val="0"/>
              </a:spcAft>
            </a:pPr>
            <a:r>
              <a:rPr lang="en-US" sz="2000" dirty="0">
                <a:solidFill>
                  <a:srgbClr val="294457"/>
                </a:solidFill>
                <a:latin typeface="Tw Cen MT" panose="020B0602020104020603" pitchFamily="34" charset="0"/>
              </a:rPr>
              <a:t>Section 3</a:t>
            </a:r>
            <a:r>
              <a:rPr lang="en-GB" sz="2000" dirty="0">
                <a:solidFill>
                  <a:srgbClr val="294457"/>
                </a:solidFill>
                <a:latin typeface="Tw Cen MT" panose="020B0602020104020603" pitchFamily="34" charset="0"/>
              </a:rPr>
              <a:t> </a:t>
            </a:r>
            <a:r>
              <a:rPr lang="en-US" sz="2000" dirty="0">
                <a:solidFill>
                  <a:srgbClr val="294457"/>
                </a:solidFill>
                <a:latin typeface="Tw Cen MT" panose="020B0602020104020603" pitchFamily="34" charset="0"/>
              </a:rPr>
              <a:t>Submission of Claims</a:t>
            </a:r>
          </a:p>
          <a:p>
            <a:pPr algn="l" fontAlgn="t">
              <a:spcAft>
                <a:spcPts val="0"/>
              </a:spcAft>
            </a:pPr>
            <a:r>
              <a:rPr lang="en-US" sz="2000" dirty="0">
                <a:solidFill>
                  <a:srgbClr val="294457"/>
                </a:solidFill>
                <a:latin typeface="Tw Cen MT" panose="020B0602020104020603" pitchFamily="34" charset="0"/>
              </a:rPr>
              <a:t>Section 4 Provide Clarifications</a:t>
            </a:r>
          </a:p>
          <a:p>
            <a:pPr algn="l" fontAlgn="t">
              <a:spcAft>
                <a:spcPts val="0"/>
              </a:spcAft>
            </a:pPr>
            <a:r>
              <a:rPr lang="en-US" sz="2000" dirty="0">
                <a:solidFill>
                  <a:srgbClr val="294457"/>
                </a:solidFill>
                <a:latin typeface="Tw Cen MT" panose="020B0602020104020603" pitchFamily="34" charset="0"/>
              </a:rPr>
              <a:t>Section 5 Additional Features</a:t>
            </a:r>
            <a:endParaRPr lang="en-MU" sz="2000" dirty="0">
              <a:solidFill>
                <a:srgbClr val="294457"/>
              </a:solidFill>
              <a:latin typeface="Tw Cen MT" panose="020B0602020104020603" pitchFamily="34" charset="0"/>
            </a:endParaRP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
        <p:nvSpPr>
          <p:cNvPr id="7" name="TextBox 6">
            <a:extLst>
              <a:ext uri="{FF2B5EF4-FFF2-40B4-BE49-F238E27FC236}">
                <a16:creationId xmlns:a16="http://schemas.microsoft.com/office/drawing/2014/main" id="{D1B9D107-F73F-4546-AC45-27726CD7778F}"/>
              </a:ext>
            </a:extLst>
          </p:cNvPr>
          <p:cNvSpPr txBox="1"/>
          <p:nvPr/>
        </p:nvSpPr>
        <p:spPr>
          <a:xfrm>
            <a:off x="111852" y="6367273"/>
            <a:ext cx="11580086" cy="276999"/>
          </a:xfrm>
          <a:prstGeom prst="rect">
            <a:avLst/>
          </a:prstGeom>
          <a:noFill/>
        </p:spPr>
        <p:txBody>
          <a:bodyPr wrap="square">
            <a:spAutoFit/>
          </a:bodyPr>
          <a:lstStyle/>
          <a:p>
            <a:r>
              <a:rPr lang="en-US" sz="1200" i="1" dirty="0"/>
              <a:t>Disclaimer: The images of the screens used in this user manual are for reference only. Actual Business and Agency Portal screens may vary due to product enhancement.</a:t>
            </a:r>
          </a:p>
        </p:txBody>
      </p:sp>
    </p:spTree>
    <p:extLst>
      <p:ext uri="{BB962C8B-B14F-4D97-AF65-F5344CB8AC3E}">
        <p14:creationId xmlns:p14="http://schemas.microsoft.com/office/powerpoint/2010/main" val="318659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8A3BB-E90C-4D78-84DD-7226524802EE}"/>
              </a:ext>
            </a:extLst>
          </p:cNvPr>
          <p:cNvSpPr/>
          <p:nvPr/>
        </p:nvSpPr>
        <p:spPr>
          <a:xfrm>
            <a:off x="2216414" y="2782669"/>
            <a:ext cx="7759175"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548B"/>
                </a:solidFill>
                <a:effectLst/>
                <a:uLnTx/>
                <a:uFillTx/>
                <a:latin typeface="Gill Sans MT" panose="020B0502020104020203"/>
                <a:ea typeface="+mn-ea"/>
                <a:cs typeface="+mn-cs"/>
              </a:rPr>
              <a:t>Section 1: The e-Licensing Platform</a:t>
            </a:r>
          </a:p>
        </p:txBody>
      </p:sp>
      <p:sp>
        <p:nvSpPr>
          <p:cNvPr id="2" name="Rectangle 1">
            <a:extLst>
              <a:ext uri="{FF2B5EF4-FFF2-40B4-BE49-F238E27FC236}">
                <a16:creationId xmlns:a16="http://schemas.microsoft.com/office/drawing/2014/main" id="{B5A6CBC0-C42F-4A82-BDAB-850EF8408C32}"/>
              </a:ext>
            </a:extLst>
          </p:cNvPr>
          <p:cNvSpPr/>
          <p:nvPr/>
        </p:nvSpPr>
        <p:spPr>
          <a:xfrm>
            <a:off x="4233644" y="3542556"/>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469" y="-508816"/>
            <a:ext cx="4461887" cy="3155069"/>
          </a:xfrm>
          <a:prstGeom prst="rect">
            <a:avLst/>
          </a:prstGeom>
        </p:spPr>
      </p:pic>
    </p:spTree>
    <p:extLst>
      <p:ext uri="{BB962C8B-B14F-4D97-AF65-F5344CB8AC3E}">
        <p14:creationId xmlns:p14="http://schemas.microsoft.com/office/powerpoint/2010/main" val="22344124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174892" y="98434"/>
            <a:ext cx="9144000"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sz="3600" b="1" dirty="0">
                <a:solidFill>
                  <a:srgbClr val="115886"/>
                </a:solidFill>
                <a:latin typeface="+mn-lt"/>
              </a:rPr>
              <a:t>e-Licensing Concept</a:t>
            </a:r>
            <a:endParaRPr lang="en-GB" sz="3600" b="1" dirty="0">
              <a:solidFill>
                <a:srgbClr val="115886"/>
              </a:solidFill>
              <a:latin typeface="+mn-lt"/>
            </a:endParaRPr>
          </a:p>
        </p:txBody>
      </p:sp>
      <p:sp>
        <p:nvSpPr>
          <p:cNvPr id="4" name="Title 1"/>
          <p:cNvSpPr txBox="1">
            <a:spLocks/>
          </p:cNvSpPr>
          <p:nvPr/>
        </p:nvSpPr>
        <p:spPr>
          <a:xfrm>
            <a:off x="669351" y="4335168"/>
            <a:ext cx="4767056" cy="8662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t"/>
            <a:r>
              <a:rPr lang="pt-PT" sz="2000" dirty="0">
                <a:solidFill>
                  <a:srgbClr val="294457"/>
                </a:solidFill>
                <a:latin typeface="Tw Cen MT" panose="020B0602020104020603" pitchFamily="34" charset="0"/>
              </a:rPr>
              <a:t>Review </a:t>
            </a:r>
            <a:r>
              <a:rPr lang="en-US" sz="2000" dirty="0">
                <a:solidFill>
                  <a:srgbClr val="294457"/>
                </a:solidFill>
                <a:latin typeface="Tw Cen MT" panose="020B0602020104020603" pitchFamily="34" charset="0"/>
              </a:rPr>
              <a:t>and modernize the processes of several business licenses / permits and allow for online submission of claims for schemes. </a:t>
            </a:r>
          </a:p>
          <a:p>
            <a:pPr algn="l" fontAlgn="t"/>
            <a:endParaRPr lang="en-US" sz="2000" dirty="0">
              <a:solidFill>
                <a:srgbClr val="294457"/>
              </a:solidFill>
              <a:latin typeface="Tw Cen MT" panose="020B0602020104020603" pitchFamily="34" charset="0"/>
            </a:endParaRPr>
          </a:p>
          <a:p>
            <a:pPr algn="l" fontAlgn="t"/>
            <a:r>
              <a:rPr lang="en-GB" sz="2000" dirty="0">
                <a:solidFill>
                  <a:srgbClr val="294457"/>
                </a:solidFill>
                <a:latin typeface="Tw Cen MT" panose="020B0602020104020603" pitchFamily="34" charset="0"/>
              </a:rPr>
              <a:t>Review of systems, procedures and guidelines to facilitate the doing of business.</a:t>
            </a:r>
          </a:p>
          <a:p>
            <a:pPr algn="l" fontAlgn="t"/>
            <a:endParaRPr lang="pt-PT" sz="2000" dirty="0">
              <a:solidFill>
                <a:srgbClr val="294457"/>
              </a:solidFill>
              <a:latin typeface="Tw Cen MT" panose="020B0602020104020603" pitchFamily="34" charset="0"/>
            </a:endParaRPr>
          </a:p>
          <a:p>
            <a:pPr algn="l" fontAlgn="t"/>
            <a:r>
              <a:rPr lang="en-GB" sz="2000" dirty="0">
                <a:solidFill>
                  <a:srgbClr val="294457"/>
                </a:solidFill>
                <a:latin typeface="Tw Cen MT" panose="020B0602020104020603" pitchFamily="34" charset="0"/>
              </a:rPr>
              <a:t>Improving the journey of businesses applying for permits and licences</a:t>
            </a:r>
          </a:p>
          <a:p>
            <a:pPr algn="l" fontAlgn="t"/>
            <a:endParaRPr lang="en-GB" sz="2000" dirty="0">
              <a:solidFill>
                <a:srgbClr val="294457"/>
              </a:solidFill>
              <a:latin typeface="Tw Cen MT" panose="020B0602020104020603" pitchFamily="34" charset="0"/>
            </a:endParaRPr>
          </a:p>
          <a:p>
            <a:pPr lvl="0" algn="l" fontAlgn="t"/>
            <a:r>
              <a:rPr lang="en-GB" sz="2000" dirty="0">
                <a:solidFill>
                  <a:srgbClr val="294457"/>
                </a:solidFill>
                <a:latin typeface="Tw Cen MT" panose="020B0602020104020603" pitchFamily="34" charset="0"/>
              </a:rPr>
              <a:t>Applying Business Process Management methodologies to re-engineer and streamline administrative operations</a:t>
            </a:r>
          </a:p>
        </p:txBody>
      </p:sp>
      <p:pic>
        <p:nvPicPr>
          <p:cNvPr id="7" name="Picture 6">
            <a:extLst>
              <a:ext uri="{FF2B5EF4-FFF2-40B4-BE49-F238E27FC236}">
                <a16:creationId xmlns:a16="http://schemas.microsoft.com/office/drawing/2014/main" id="{FB752BDB-4174-44BC-BDDF-C9874857B7AB}"/>
              </a:ext>
            </a:extLst>
          </p:cNvPr>
          <p:cNvPicPr>
            <a:picLocks noChangeAspect="1"/>
          </p:cNvPicPr>
          <p:nvPr/>
        </p:nvPicPr>
        <p:blipFill rotWithShape="1">
          <a:blip r:embed="rId3">
            <a:extLst>
              <a:ext uri="{28A0092B-C50C-407E-A947-70E740481C1C}">
                <a14:useLocalDpi xmlns:a14="http://schemas.microsoft.com/office/drawing/2010/main"/>
              </a:ext>
            </a:extLst>
          </a:blip>
          <a:srcRect t="2327"/>
          <a:stretch/>
        </p:blipFill>
        <p:spPr>
          <a:xfrm>
            <a:off x="6103049" y="98434"/>
            <a:ext cx="5977099" cy="5245883"/>
          </a:xfrm>
          <a:prstGeom prst="rect">
            <a:avLst/>
          </a:prstGeom>
        </p:spPr>
      </p:pic>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spTree>
    <p:extLst>
      <p:ext uri="{BB962C8B-B14F-4D97-AF65-F5344CB8AC3E}">
        <p14:creationId xmlns:p14="http://schemas.microsoft.com/office/powerpoint/2010/main" val="360622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393967" y="98434"/>
            <a:ext cx="9144000"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sz="3600" b="1" dirty="0">
                <a:solidFill>
                  <a:srgbClr val="115886"/>
                </a:solidFill>
                <a:latin typeface="+mn-lt"/>
              </a:rPr>
              <a:t>One-stop portal</a:t>
            </a:r>
            <a:endParaRPr lang="en-GB" sz="3600" b="1" dirty="0">
              <a:solidFill>
                <a:srgbClr val="115886"/>
              </a:solidFill>
              <a:latin typeface="+mn-lt"/>
            </a:endParaRPr>
          </a:p>
        </p:txBody>
      </p:sp>
      <p:sp>
        <p:nvSpPr>
          <p:cNvPr id="4" name="Title 1"/>
          <p:cNvSpPr txBox="1">
            <a:spLocks/>
          </p:cNvSpPr>
          <p:nvPr/>
        </p:nvSpPr>
        <p:spPr>
          <a:xfrm>
            <a:off x="745551" y="4401843"/>
            <a:ext cx="4767056" cy="8662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rgbClr val="294457"/>
                </a:solidFill>
                <a:latin typeface="Tw Cen MT" panose="020B0602020104020603" pitchFamily="34" charset="0"/>
              </a:rPr>
              <a:t>for managing business licenses and permits lifecycle. </a:t>
            </a:r>
          </a:p>
          <a:p>
            <a:pPr algn="l"/>
            <a:endParaRPr lang="en-US" sz="2000" dirty="0">
              <a:solidFill>
                <a:srgbClr val="294457"/>
              </a:solidFill>
              <a:latin typeface="Tw Cen MT" panose="020B0602020104020603" pitchFamily="34" charset="0"/>
            </a:endParaRPr>
          </a:p>
          <a:p>
            <a:pPr algn="l"/>
            <a:endParaRPr lang="en-US" sz="2000" dirty="0">
              <a:solidFill>
                <a:srgbClr val="294457"/>
              </a:solidFill>
              <a:latin typeface="Tw Cen MT" panose="020B0602020104020603" pitchFamily="34" charset="0"/>
            </a:endParaRPr>
          </a:p>
          <a:p>
            <a:pPr algn="l"/>
            <a:r>
              <a:rPr lang="en-US" sz="2000" dirty="0">
                <a:solidFill>
                  <a:srgbClr val="294457"/>
                </a:solidFill>
                <a:latin typeface="Tw Cen MT" panose="020B0602020104020603" pitchFamily="34" charset="0"/>
              </a:rPr>
              <a:t>The electronic platform enables license/ claims process automation, online payment of fees and issuance of electronic permits. </a:t>
            </a:r>
          </a:p>
          <a:p>
            <a:pPr algn="l"/>
            <a:endParaRPr lang="en-US" sz="2000" dirty="0">
              <a:solidFill>
                <a:srgbClr val="294457"/>
              </a:solidFill>
              <a:latin typeface="Tw Cen MT" panose="020B0602020104020603" pitchFamily="34" charset="0"/>
            </a:endParaRPr>
          </a:p>
          <a:p>
            <a:pPr marL="380990" indent="-380990" algn="l">
              <a:spcAft>
                <a:spcPts val="1000"/>
              </a:spcAft>
              <a:buFont typeface="Arial" panose="020B0604020202020204" pitchFamily="34" charset="0"/>
              <a:buChar char="•"/>
            </a:pPr>
            <a:r>
              <a:rPr lang="en-US" sz="2000" dirty="0">
                <a:solidFill>
                  <a:srgbClr val="294457"/>
                </a:solidFill>
                <a:latin typeface="Tw Cen MT" panose="020B0602020104020603" pitchFamily="34" charset="0"/>
              </a:rPr>
              <a:t>Digital interaction with licensing officers during application process</a:t>
            </a:r>
          </a:p>
          <a:p>
            <a:pPr marL="380990" indent="-380990" algn="l">
              <a:spcAft>
                <a:spcPts val="1000"/>
              </a:spcAft>
              <a:buFont typeface="Arial" panose="020B0604020202020204" pitchFamily="34" charset="0"/>
              <a:buChar char="•"/>
            </a:pPr>
            <a:r>
              <a:rPr lang="en-US" sz="2000" dirty="0">
                <a:solidFill>
                  <a:srgbClr val="294457"/>
                </a:solidFill>
                <a:latin typeface="Tw Cen MT" panose="020B0602020104020603" pitchFamily="34" charset="0"/>
              </a:rPr>
              <a:t>Apply and renew</a:t>
            </a:r>
          </a:p>
          <a:p>
            <a:pPr marL="380990" indent="-380990" algn="l">
              <a:spcAft>
                <a:spcPts val="1000"/>
              </a:spcAft>
              <a:buFont typeface="Arial" panose="020B0604020202020204" pitchFamily="34" charset="0"/>
              <a:buChar char="•"/>
            </a:pPr>
            <a:r>
              <a:rPr lang="en-US" sz="2000" dirty="0">
                <a:solidFill>
                  <a:srgbClr val="294457"/>
                </a:solidFill>
                <a:latin typeface="Tw Cen MT" panose="020B0602020104020603" pitchFamily="34" charset="0"/>
              </a:rPr>
              <a:t>Access </a:t>
            </a:r>
            <a:r>
              <a:rPr lang="pt-PT" sz="2000" dirty="0">
                <a:solidFill>
                  <a:srgbClr val="294457"/>
                </a:solidFill>
                <a:latin typeface="Tw Cen MT" panose="020B0602020104020603" pitchFamily="34" charset="0"/>
              </a:rPr>
              <a:t>current/past </a:t>
            </a:r>
            <a:r>
              <a:rPr lang="en-US" sz="2000" dirty="0">
                <a:solidFill>
                  <a:srgbClr val="294457"/>
                </a:solidFill>
                <a:latin typeface="Tw Cen MT" panose="020B0602020104020603" pitchFamily="34" charset="0"/>
              </a:rPr>
              <a:t>applications and licenses and payments</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grpSp>
        <p:nvGrpSpPr>
          <p:cNvPr id="8" name="Group 7">
            <a:extLst>
              <a:ext uri="{FF2B5EF4-FFF2-40B4-BE49-F238E27FC236}">
                <a16:creationId xmlns:a16="http://schemas.microsoft.com/office/drawing/2014/main" id="{B2817C22-32B9-4F0F-B933-7E27B41A37F4}"/>
              </a:ext>
            </a:extLst>
          </p:cNvPr>
          <p:cNvGrpSpPr/>
          <p:nvPr/>
        </p:nvGrpSpPr>
        <p:grpSpPr>
          <a:xfrm>
            <a:off x="5512607" y="149841"/>
            <a:ext cx="6529479" cy="5440362"/>
            <a:chOff x="383030" y="705633"/>
            <a:chExt cx="6529479" cy="5440362"/>
          </a:xfrm>
        </p:grpSpPr>
        <p:pic>
          <p:nvPicPr>
            <p:cNvPr id="9" name="Imagem 2">
              <a:extLst>
                <a:ext uri="{FF2B5EF4-FFF2-40B4-BE49-F238E27FC236}">
                  <a16:creationId xmlns:a16="http://schemas.microsoft.com/office/drawing/2014/main" id="{F7872F32-619B-492A-931D-7CEAEDB979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078" r="20038"/>
            <a:stretch/>
          </p:blipFill>
          <p:spPr>
            <a:xfrm>
              <a:off x="383030" y="705633"/>
              <a:ext cx="6529479" cy="5440362"/>
            </a:xfrm>
            <a:prstGeom prst="rect">
              <a:avLst/>
            </a:prstGeom>
            <a:effectLst>
              <a:outerShdw blurRad="127000" dist="38100" dir="2700000" algn="l" rotWithShape="0">
                <a:prstClr val="black">
                  <a:alpha val="40000"/>
                </a:prstClr>
              </a:outerShdw>
            </a:effectLst>
          </p:spPr>
        </p:pic>
        <p:sp>
          <p:nvSpPr>
            <p:cNvPr id="10" name="Retângulo 1">
              <a:extLst>
                <a:ext uri="{FF2B5EF4-FFF2-40B4-BE49-F238E27FC236}">
                  <a16:creationId xmlns:a16="http://schemas.microsoft.com/office/drawing/2014/main" id="{D4AC8A33-3169-473D-B220-02D9AE3E8A1A}"/>
                </a:ext>
              </a:extLst>
            </p:cNvPr>
            <p:cNvSpPr/>
            <p:nvPr/>
          </p:nvSpPr>
          <p:spPr>
            <a:xfrm>
              <a:off x="581645" y="707856"/>
              <a:ext cx="416620" cy="37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Imagem 8">
              <a:extLst>
                <a:ext uri="{FF2B5EF4-FFF2-40B4-BE49-F238E27FC236}">
                  <a16:creationId xmlns:a16="http://schemas.microsoft.com/office/drawing/2014/main" id="{D2959247-FC0E-468D-A305-EC961CE88D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619" y="806252"/>
              <a:ext cx="257407" cy="246853"/>
            </a:xfrm>
            <a:prstGeom prst="rect">
              <a:avLst/>
            </a:prstGeom>
          </p:spPr>
        </p:pic>
      </p:grpSp>
    </p:spTree>
    <p:extLst>
      <p:ext uri="{BB962C8B-B14F-4D97-AF65-F5344CB8AC3E}">
        <p14:creationId xmlns:p14="http://schemas.microsoft.com/office/powerpoint/2010/main" val="82183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568182" y="98435"/>
            <a:ext cx="9600153" cy="847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sz="3600" b="1" dirty="0">
                <a:solidFill>
                  <a:srgbClr val="115886"/>
                </a:solidFill>
                <a:latin typeface="Calibri" panose="020F0502020204030204" pitchFamily="34" charset="0"/>
                <a:cs typeface="Calibri" panose="020F0502020204030204" pitchFamily="34" charset="0"/>
              </a:rPr>
              <a:t>Business Portal</a:t>
            </a:r>
            <a:endParaRPr lang="en-GB" sz="3600" b="1" dirty="0">
              <a:solidFill>
                <a:srgbClr val="11588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pic>
        <p:nvPicPr>
          <p:cNvPr id="8" name="Picture 7">
            <a:extLst>
              <a:ext uri="{FF2B5EF4-FFF2-40B4-BE49-F238E27FC236}">
                <a16:creationId xmlns:a16="http://schemas.microsoft.com/office/drawing/2014/main" id="{36B0213B-DFBC-4F83-A468-5D6C217EA227}"/>
              </a:ext>
            </a:extLst>
          </p:cNvPr>
          <p:cNvPicPr>
            <a:picLocks noChangeAspect="1"/>
          </p:cNvPicPr>
          <p:nvPr/>
        </p:nvPicPr>
        <p:blipFill>
          <a:blip r:embed="rId4"/>
          <a:stretch>
            <a:fillRect/>
          </a:stretch>
        </p:blipFill>
        <p:spPr>
          <a:xfrm>
            <a:off x="1264915" y="1041543"/>
            <a:ext cx="9900156" cy="1566840"/>
          </a:xfrm>
          <a:prstGeom prst="rect">
            <a:avLst/>
          </a:prstGeom>
          <a:ln w="63500">
            <a:noFill/>
          </a:ln>
          <a:effectLst>
            <a:outerShdw blurRad="50800" dist="38100" dir="2700000" algn="tl" rotWithShape="0">
              <a:prstClr val="black">
                <a:alpha val="40000"/>
              </a:prstClr>
            </a:outerShdw>
          </a:effectLst>
        </p:spPr>
      </p:pic>
      <p:sp>
        <p:nvSpPr>
          <p:cNvPr id="9" name="Retângulo 6">
            <a:extLst>
              <a:ext uri="{FF2B5EF4-FFF2-40B4-BE49-F238E27FC236}">
                <a16:creationId xmlns:a16="http://schemas.microsoft.com/office/drawing/2014/main" id="{3AFD0FD1-0178-4873-82C9-9793D7EBD0FA}"/>
              </a:ext>
            </a:extLst>
          </p:cNvPr>
          <p:cNvSpPr/>
          <p:nvPr/>
        </p:nvSpPr>
        <p:spPr>
          <a:xfrm>
            <a:off x="1264915" y="1002646"/>
            <a:ext cx="888407" cy="779518"/>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9">
            <a:extLst>
              <a:ext uri="{FF2B5EF4-FFF2-40B4-BE49-F238E27FC236}">
                <a16:creationId xmlns:a16="http://schemas.microsoft.com/office/drawing/2014/main" id="{536FD352-9BD1-4DDF-84EC-0F364C9AD84F}"/>
              </a:ext>
            </a:extLst>
          </p:cNvPr>
          <p:cNvPicPr>
            <a:picLocks noChangeAspect="1"/>
          </p:cNvPicPr>
          <p:nvPr/>
        </p:nvPicPr>
        <p:blipFill rotWithShape="1">
          <a:blip r:embed="rId5"/>
          <a:srcRect l="75892" t="-3595" r="17500" b="58256"/>
          <a:stretch/>
        </p:blipFill>
        <p:spPr>
          <a:xfrm>
            <a:off x="8365314" y="983974"/>
            <a:ext cx="924752" cy="732541"/>
          </a:xfrm>
          <a:prstGeom prst="rect">
            <a:avLst/>
          </a:prstGeom>
          <a:ln>
            <a:noFill/>
          </a:ln>
        </p:spPr>
      </p:pic>
      <p:pic>
        <p:nvPicPr>
          <p:cNvPr id="11" name="Picture 10">
            <a:extLst>
              <a:ext uri="{FF2B5EF4-FFF2-40B4-BE49-F238E27FC236}">
                <a16:creationId xmlns:a16="http://schemas.microsoft.com/office/drawing/2014/main" id="{B4AE434F-034F-4F14-BF64-ACD8D59377E2}"/>
              </a:ext>
            </a:extLst>
          </p:cNvPr>
          <p:cNvPicPr>
            <a:picLocks noChangeAspect="1"/>
          </p:cNvPicPr>
          <p:nvPr/>
        </p:nvPicPr>
        <p:blipFill rotWithShape="1">
          <a:blip r:embed="rId6"/>
          <a:srcRect b="32822"/>
          <a:stretch/>
        </p:blipFill>
        <p:spPr>
          <a:xfrm>
            <a:off x="9081713" y="1785338"/>
            <a:ext cx="1641107" cy="759520"/>
          </a:xfrm>
          <a:prstGeom prst="rect">
            <a:avLst/>
          </a:prstGeom>
        </p:spPr>
      </p:pic>
      <p:pic>
        <p:nvPicPr>
          <p:cNvPr id="13" name="Imagem 2">
            <a:extLst>
              <a:ext uri="{FF2B5EF4-FFF2-40B4-BE49-F238E27FC236}">
                <a16:creationId xmlns:a16="http://schemas.microsoft.com/office/drawing/2014/main" id="{6FB05021-B228-4EBF-A6FA-972064CADC7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9078" t="6687" r="20038"/>
          <a:stretch/>
        </p:blipFill>
        <p:spPr>
          <a:xfrm>
            <a:off x="1571875" y="3038459"/>
            <a:ext cx="1712160" cy="1174879"/>
          </a:xfrm>
          <a:prstGeom prst="rect">
            <a:avLst/>
          </a:prstGeom>
          <a:ln>
            <a:no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9D1AA28F-10C9-4FC2-AE60-D8589D9173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021" t="17967" r="18303"/>
          <a:stretch/>
        </p:blipFill>
        <p:spPr>
          <a:xfrm>
            <a:off x="5196959" y="3049718"/>
            <a:ext cx="1717831" cy="1179088"/>
          </a:xfrm>
          <a:prstGeom prst="rect">
            <a:avLst/>
          </a:prstGeom>
          <a:ln>
            <a:noFill/>
          </a:ln>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26D9AF5B-56DF-4FA0-8B28-2AB1FAC89D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124" t="20470" r="15350"/>
          <a:stretch/>
        </p:blipFill>
        <p:spPr>
          <a:xfrm>
            <a:off x="7116960" y="3033943"/>
            <a:ext cx="1748247" cy="1179395"/>
          </a:xfrm>
          <a:prstGeom prst="rect">
            <a:avLst/>
          </a:prstGeom>
          <a:ln>
            <a:solidFill>
              <a:schemeClr val="bg1">
                <a:lumMod val="75000"/>
              </a:schemeClr>
            </a:solidFill>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ADE7C62F-47B7-4702-A73A-E3BED54B4A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124" t="20470" r="15350"/>
          <a:stretch/>
        </p:blipFill>
        <p:spPr>
          <a:xfrm>
            <a:off x="9080037" y="3049411"/>
            <a:ext cx="1748247" cy="1179395"/>
          </a:xfrm>
          <a:prstGeom prst="rect">
            <a:avLst/>
          </a:prstGeom>
          <a:ln>
            <a:solidFill>
              <a:schemeClr val="bg1">
                <a:lumMod val="75000"/>
              </a:schemeClr>
            </a:solidFill>
          </a:ln>
          <a:effectLst>
            <a:outerShdw blurRad="63500" sx="102000" sy="102000" algn="ctr" rotWithShape="0">
              <a:prstClr val="black">
                <a:alpha val="40000"/>
              </a:prstClr>
            </a:outerShdw>
          </a:effectLst>
        </p:spPr>
      </p:pic>
      <p:pic>
        <p:nvPicPr>
          <p:cNvPr id="17" name="Imagem 3">
            <a:extLst>
              <a:ext uri="{FF2B5EF4-FFF2-40B4-BE49-F238E27FC236}">
                <a16:creationId xmlns:a16="http://schemas.microsoft.com/office/drawing/2014/main" id="{69D8CCC5-C696-47ED-B812-C0CA25C957B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6901" t="13306" r="12560" b="9985"/>
          <a:stretch/>
        </p:blipFill>
        <p:spPr>
          <a:xfrm>
            <a:off x="3633580" y="5561124"/>
            <a:ext cx="1677744" cy="1095572"/>
          </a:xfrm>
          <a:prstGeom prst="rect">
            <a:avLst/>
          </a:prstGeom>
          <a:ln>
            <a:noFill/>
          </a:ln>
          <a:effectLst>
            <a:outerShdw blurRad="63500" sx="102000" sy="102000" algn="ctr" rotWithShape="0">
              <a:prstClr val="black">
                <a:alpha val="40000"/>
              </a:prstClr>
            </a:outerShdw>
          </a:effectLst>
        </p:spPr>
      </p:pic>
      <p:pic>
        <p:nvPicPr>
          <p:cNvPr id="18" name="Imagem 7">
            <a:extLst>
              <a:ext uri="{FF2B5EF4-FFF2-40B4-BE49-F238E27FC236}">
                <a16:creationId xmlns:a16="http://schemas.microsoft.com/office/drawing/2014/main" id="{29A73B13-A7DA-451E-A4D3-561CAE435F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4969" t="413" r="16174" b="16214"/>
          <a:stretch/>
        </p:blipFill>
        <p:spPr>
          <a:xfrm>
            <a:off x="1764674" y="5561124"/>
            <a:ext cx="1641056" cy="1097404"/>
          </a:xfrm>
          <a:prstGeom prst="rect">
            <a:avLst/>
          </a:prstGeom>
          <a:ln>
            <a:no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5F726610-03BB-4C60-8759-C72BAD3E3EC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518"/>
          <a:stretch/>
        </p:blipFill>
        <p:spPr>
          <a:xfrm>
            <a:off x="5557393" y="5561124"/>
            <a:ext cx="1619770" cy="1095572"/>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2AD59189-828C-4764-9E2A-500B6550144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518"/>
          <a:stretch/>
        </p:blipFill>
        <p:spPr>
          <a:xfrm>
            <a:off x="7403883" y="5561124"/>
            <a:ext cx="1619770" cy="1095572"/>
          </a:xfrm>
          <a:prstGeom prst="rect">
            <a:avLst/>
          </a:prstGeom>
          <a:ln>
            <a:no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BE10AFB9-FB1E-40F3-9922-68EAA53D8978}"/>
              </a:ext>
            </a:extLst>
          </p:cNvPr>
          <p:cNvPicPr>
            <a:picLocks noChangeAspect="1"/>
          </p:cNvPicPr>
          <p:nvPr/>
        </p:nvPicPr>
        <p:blipFill rotWithShape="1">
          <a:blip r:embed="rId13">
            <a:extLst>
              <a:ext uri="{28A0092B-C50C-407E-A947-70E740481C1C}">
                <a14:useLocalDpi xmlns:a14="http://schemas.microsoft.com/office/drawing/2010/main" val="0"/>
              </a:ext>
            </a:extLst>
          </a:blip>
          <a:srcRect l="20198" t="16375" r="20357" b="76048"/>
          <a:stretch/>
        </p:blipFill>
        <p:spPr>
          <a:xfrm>
            <a:off x="1515893" y="4612694"/>
            <a:ext cx="9347982" cy="657809"/>
          </a:xfrm>
          <a:prstGeom prst="rect">
            <a:avLst/>
          </a:prstGeom>
        </p:spPr>
      </p:pic>
      <p:cxnSp>
        <p:nvCxnSpPr>
          <p:cNvPr id="22" name="Straight Connector 21">
            <a:extLst>
              <a:ext uri="{FF2B5EF4-FFF2-40B4-BE49-F238E27FC236}">
                <a16:creationId xmlns:a16="http://schemas.microsoft.com/office/drawing/2014/main" id="{621E1E1A-68BB-4F44-85A6-7FA3EEB31B66}"/>
              </a:ext>
            </a:extLst>
          </p:cNvPr>
          <p:cNvCxnSpPr/>
          <p:nvPr/>
        </p:nvCxnSpPr>
        <p:spPr>
          <a:xfrm>
            <a:off x="4483171" y="2608383"/>
            <a:ext cx="0" cy="2004311"/>
          </a:xfrm>
          <a:prstGeom prst="line">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F05DD8-0E2C-4D02-939D-83B28720CD2B}"/>
              </a:ext>
            </a:extLst>
          </p:cNvPr>
          <p:cNvCxnSpPr/>
          <p:nvPr/>
        </p:nvCxnSpPr>
        <p:spPr>
          <a:xfrm>
            <a:off x="6192329" y="5155746"/>
            <a:ext cx="0" cy="348816"/>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138A50-B3BC-42CB-B21D-E0A83F544631}"/>
              </a:ext>
            </a:extLst>
          </p:cNvPr>
          <p:cNvCxnSpPr/>
          <p:nvPr/>
        </p:nvCxnSpPr>
        <p:spPr>
          <a:xfrm>
            <a:off x="8206186" y="5167042"/>
            <a:ext cx="0" cy="348816"/>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EA294CD-AA0E-4EA1-9FC3-784E21A1C2F6}"/>
              </a:ext>
            </a:extLst>
          </p:cNvPr>
          <p:cNvCxnSpPr/>
          <p:nvPr/>
        </p:nvCxnSpPr>
        <p:spPr>
          <a:xfrm>
            <a:off x="4473590" y="5167663"/>
            <a:ext cx="0" cy="348816"/>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29642A2-C45B-411C-B26C-5BB8D803AB22}"/>
              </a:ext>
            </a:extLst>
          </p:cNvPr>
          <p:cNvCxnSpPr/>
          <p:nvPr/>
        </p:nvCxnSpPr>
        <p:spPr>
          <a:xfrm>
            <a:off x="2561520" y="5167042"/>
            <a:ext cx="0" cy="348816"/>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141F7D-37BD-496A-9E9C-5BE44C6AF677}"/>
              </a:ext>
            </a:extLst>
          </p:cNvPr>
          <p:cNvCxnSpPr>
            <a:cxnSpLocks/>
          </p:cNvCxnSpPr>
          <p:nvPr/>
        </p:nvCxnSpPr>
        <p:spPr>
          <a:xfrm>
            <a:off x="2406739" y="2608383"/>
            <a:ext cx="0" cy="425560"/>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3DFE44-2BD4-4B13-A3CB-0469EC1483C7}"/>
              </a:ext>
            </a:extLst>
          </p:cNvPr>
          <p:cNvCxnSpPr>
            <a:cxnSpLocks/>
          </p:cNvCxnSpPr>
          <p:nvPr/>
        </p:nvCxnSpPr>
        <p:spPr>
          <a:xfrm>
            <a:off x="6016714" y="2623851"/>
            <a:ext cx="0" cy="425560"/>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DB906F-B2F3-43E9-B1A1-F8D6B65F7273}"/>
              </a:ext>
            </a:extLst>
          </p:cNvPr>
          <p:cNvCxnSpPr>
            <a:cxnSpLocks/>
          </p:cNvCxnSpPr>
          <p:nvPr/>
        </p:nvCxnSpPr>
        <p:spPr>
          <a:xfrm>
            <a:off x="7976482" y="2608383"/>
            <a:ext cx="0" cy="425560"/>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24075A5-EE23-4D16-8044-972912C94E36}"/>
              </a:ext>
            </a:extLst>
          </p:cNvPr>
          <p:cNvCxnSpPr>
            <a:cxnSpLocks/>
          </p:cNvCxnSpPr>
          <p:nvPr/>
        </p:nvCxnSpPr>
        <p:spPr>
          <a:xfrm>
            <a:off x="9964826" y="2623851"/>
            <a:ext cx="0" cy="425560"/>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AFB6C7-0986-4FE2-A72E-513DB907DA3B}"/>
              </a:ext>
            </a:extLst>
          </p:cNvPr>
          <p:cNvSpPr txBox="1"/>
          <p:nvPr/>
        </p:nvSpPr>
        <p:spPr>
          <a:xfrm>
            <a:off x="3118086" y="1212116"/>
            <a:ext cx="2630464" cy="292388"/>
          </a:xfrm>
          <a:prstGeom prst="rect">
            <a:avLst/>
          </a:prstGeom>
          <a:solidFill>
            <a:schemeClr val="bg1"/>
          </a:solidFill>
        </p:spPr>
        <p:txBody>
          <a:bodyPr wrap="square" rtlCol="0">
            <a:spAutoFit/>
          </a:bodyPr>
          <a:lstStyle/>
          <a:p>
            <a:r>
              <a:rPr lang="en-US" sz="1300" dirty="0">
                <a:latin typeface="Arial Narrow" panose="020B0606020202030204" pitchFamily="34" charset="0"/>
              </a:rPr>
              <a:t>Mauritius Business Licensing Platform</a:t>
            </a:r>
          </a:p>
        </p:txBody>
      </p:sp>
      <p:sp>
        <p:nvSpPr>
          <p:cNvPr id="33" name="TextBox 32">
            <a:extLst>
              <a:ext uri="{FF2B5EF4-FFF2-40B4-BE49-F238E27FC236}">
                <a16:creationId xmlns:a16="http://schemas.microsoft.com/office/drawing/2014/main" id="{D29466F6-ED9B-4FBF-8353-3CA459DD5CF4}"/>
              </a:ext>
            </a:extLst>
          </p:cNvPr>
          <p:cNvSpPr txBox="1"/>
          <p:nvPr/>
        </p:nvSpPr>
        <p:spPr>
          <a:xfrm>
            <a:off x="4308152" y="1957152"/>
            <a:ext cx="929639" cy="307777"/>
          </a:xfrm>
          <a:prstGeom prst="rect">
            <a:avLst/>
          </a:prstGeom>
          <a:solidFill>
            <a:schemeClr val="bg1"/>
          </a:solidFill>
        </p:spPr>
        <p:txBody>
          <a:bodyPr wrap="square" rtlCol="0">
            <a:spAutoFit/>
          </a:bodyPr>
          <a:lstStyle/>
          <a:p>
            <a:r>
              <a:rPr lang="en-US" sz="1400" dirty="0">
                <a:solidFill>
                  <a:srgbClr val="739BB6"/>
                </a:solidFill>
                <a:latin typeface="Arial Narrow" panose="020B0606020202030204" pitchFamily="34" charset="0"/>
              </a:rPr>
              <a:t>Licensing</a:t>
            </a:r>
          </a:p>
        </p:txBody>
      </p:sp>
      <p:pic>
        <p:nvPicPr>
          <p:cNvPr id="34" name="Picture 33">
            <a:extLst>
              <a:ext uri="{FF2B5EF4-FFF2-40B4-BE49-F238E27FC236}">
                <a16:creationId xmlns:a16="http://schemas.microsoft.com/office/drawing/2014/main" id="{B4EAC4AA-0A4C-4A25-805E-874C84B3DDC8}"/>
              </a:ext>
            </a:extLst>
          </p:cNvPr>
          <p:cNvPicPr>
            <a:picLocks noChangeAspect="1"/>
          </p:cNvPicPr>
          <p:nvPr/>
        </p:nvPicPr>
        <p:blipFill>
          <a:blip r:embed="rId14"/>
          <a:stretch>
            <a:fillRect/>
          </a:stretch>
        </p:blipFill>
        <p:spPr>
          <a:xfrm>
            <a:off x="1537869" y="4654366"/>
            <a:ext cx="9341177" cy="533506"/>
          </a:xfrm>
          <a:prstGeom prst="rect">
            <a:avLst/>
          </a:prstGeom>
        </p:spPr>
      </p:pic>
    </p:spTree>
    <p:extLst>
      <p:ext uri="{BB962C8B-B14F-4D97-AF65-F5344CB8AC3E}">
        <p14:creationId xmlns:p14="http://schemas.microsoft.com/office/powerpoint/2010/main" val="5014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741C9A1-9317-4EC3-95BB-5D3BDC2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3" name="Title 1"/>
          <p:cNvSpPr txBox="1">
            <a:spLocks/>
          </p:cNvSpPr>
          <p:nvPr/>
        </p:nvSpPr>
        <p:spPr>
          <a:xfrm>
            <a:off x="-1393967" y="98434"/>
            <a:ext cx="9144000" cy="1239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sz="3600" b="1" dirty="0">
                <a:solidFill>
                  <a:srgbClr val="115886"/>
                </a:solidFill>
                <a:latin typeface="Calibri" panose="020F0502020204030204" pitchFamily="34" charset="0"/>
                <a:cs typeface="Calibri" panose="020F0502020204030204" pitchFamily="34" charset="0"/>
              </a:rPr>
              <a:t>Step-by-step guide</a:t>
            </a:r>
            <a:endParaRPr lang="en-GB" sz="3600" b="1" dirty="0">
              <a:solidFill>
                <a:srgbClr val="115886"/>
              </a:solidFill>
              <a:latin typeface="Calibri" panose="020F0502020204030204" pitchFamily="34" charset="0"/>
              <a:cs typeface="Calibri" panose="020F0502020204030204" pitchFamily="34" charset="0"/>
            </a:endParaRPr>
          </a:p>
        </p:txBody>
      </p:sp>
      <p:sp>
        <p:nvSpPr>
          <p:cNvPr id="4" name="Title 1"/>
          <p:cNvSpPr txBox="1">
            <a:spLocks/>
          </p:cNvSpPr>
          <p:nvPr/>
        </p:nvSpPr>
        <p:spPr>
          <a:xfrm>
            <a:off x="678876" y="5344317"/>
            <a:ext cx="4767056" cy="8662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000"/>
              </a:spcAft>
            </a:pPr>
            <a:r>
              <a:rPr lang="en-GB" sz="2000" dirty="0">
                <a:solidFill>
                  <a:srgbClr val="294457"/>
                </a:solidFill>
                <a:latin typeface="Tw Cen MT" panose="020B0602020104020603" pitchFamily="34" charset="0"/>
              </a:rPr>
              <a:t>to the licence/claim specific process and requirements</a:t>
            </a:r>
          </a:p>
          <a:p>
            <a:pPr algn="l">
              <a:spcAft>
                <a:spcPts val="1000"/>
              </a:spcAft>
            </a:pPr>
            <a:endParaRPr lang="en-GB" sz="2000" dirty="0">
              <a:solidFill>
                <a:srgbClr val="294457"/>
              </a:solidFill>
              <a:latin typeface="Tw Cen MT" panose="020B0602020104020603" pitchFamily="34" charset="0"/>
            </a:endParaRPr>
          </a:p>
          <a:p>
            <a:pPr algn="l">
              <a:spcAft>
                <a:spcPts val="2000"/>
              </a:spcAft>
            </a:pPr>
            <a:r>
              <a:rPr lang="en-US" sz="2000" dirty="0">
                <a:solidFill>
                  <a:srgbClr val="294457"/>
                </a:solidFill>
                <a:latin typeface="Tw Cen MT" panose="020B0602020104020603" pitchFamily="34" charset="0"/>
              </a:rPr>
              <a:t>Providing easy to find information, to easily find anything they need, avoiding overwhelming the user with more information than he wants</a:t>
            </a:r>
          </a:p>
          <a:p>
            <a:pPr algn="l">
              <a:spcAft>
                <a:spcPts val="2000"/>
              </a:spcAft>
            </a:pPr>
            <a:r>
              <a:rPr lang="en-GB" sz="2000" dirty="0">
                <a:solidFill>
                  <a:srgbClr val="294457"/>
                </a:solidFill>
                <a:latin typeface="Tw Cen MT" panose="020B0602020104020603" pitchFamily="34" charset="0"/>
              </a:rPr>
              <a:t>Unique content </a:t>
            </a:r>
            <a:r>
              <a:rPr lang="en-US" sz="2000" dirty="0">
                <a:solidFill>
                  <a:srgbClr val="294457"/>
                </a:solidFill>
                <a:latin typeface="Tw Cen MT" panose="020B0602020104020603" pitchFamily="34" charset="0"/>
              </a:rPr>
              <a:t>hierarchical</a:t>
            </a:r>
            <a:r>
              <a:rPr lang="pt-PT" sz="2000" dirty="0">
                <a:solidFill>
                  <a:srgbClr val="294457"/>
                </a:solidFill>
                <a:latin typeface="Tw Cen MT" panose="020B0602020104020603" pitchFamily="34" charset="0"/>
              </a:rPr>
              <a:t> </a:t>
            </a:r>
            <a:r>
              <a:rPr lang="en-GB" sz="2000" dirty="0">
                <a:solidFill>
                  <a:srgbClr val="294457"/>
                </a:solidFill>
                <a:latin typeface="Tw Cen MT" panose="020B0602020104020603" pitchFamily="34" charset="0"/>
              </a:rPr>
              <a:t>organization for all agencies to </a:t>
            </a:r>
            <a:r>
              <a:rPr lang="en-US" sz="2000" dirty="0">
                <a:solidFill>
                  <a:srgbClr val="294457"/>
                </a:solidFill>
                <a:latin typeface="Tw Cen MT" panose="020B0602020104020603" pitchFamily="34" charset="0"/>
              </a:rPr>
              <a:t>improved readability and user comprehension</a:t>
            </a:r>
            <a:r>
              <a:rPr lang="en-GB" sz="2000" dirty="0">
                <a:solidFill>
                  <a:srgbClr val="294457"/>
                </a:solidFill>
                <a:latin typeface="Tw Cen MT" panose="020B0602020104020603" pitchFamily="34" charset="0"/>
              </a:rPr>
              <a:t> </a:t>
            </a:r>
          </a:p>
          <a:p>
            <a:pPr algn="l">
              <a:spcAft>
                <a:spcPts val="2000"/>
              </a:spcAft>
            </a:pPr>
            <a:r>
              <a:rPr lang="en-GB" sz="2000" dirty="0">
                <a:solidFill>
                  <a:srgbClr val="294457"/>
                </a:solidFill>
                <a:latin typeface="Tw Cen MT" panose="020B0602020104020603" pitchFamily="34" charset="0"/>
              </a:rPr>
              <a:t>Distributed web content management to public agencies to manage their licence’s standard guidelines for publishing as e-regulations </a:t>
            </a:r>
          </a:p>
        </p:txBody>
      </p:sp>
      <p:pic>
        <p:nvPicPr>
          <p:cNvPr id="6" name="Picture 5">
            <a:extLst>
              <a:ext uri="{FF2B5EF4-FFF2-40B4-BE49-F238E27FC236}">
                <a16:creationId xmlns:a16="http://schemas.microsoft.com/office/drawing/2014/main" id="{28D91383-D3CD-4E32-9DD1-992F2B9B6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548" y="5344317"/>
            <a:ext cx="2318600" cy="1639518"/>
          </a:xfrm>
          <a:prstGeom prst="rect">
            <a:avLst/>
          </a:prstGeom>
        </p:spPr>
      </p:pic>
      <p:grpSp>
        <p:nvGrpSpPr>
          <p:cNvPr id="7" name="Group 6">
            <a:extLst>
              <a:ext uri="{FF2B5EF4-FFF2-40B4-BE49-F238E27FC236}">
                <a16:creationId xmlns:a16="http://schemas.microsoft.com/office/drawing/2014/main" id="{4AAB95D0-2E03-414E-8292-B6F0C3202A2A}"/>
              </a:ext>
            </a:extLst>
          </p:cNvPr>
          <p:cNvGrpSpPr/>
          <p:nvPr/>
        </p:nvGrpSpPr>
        <p:grpSpPr>
          <a:xfrm>
            <a:off x="5445932" y="1436634"/>
            <a:ext cx="6165080" cy="4579853"/>
            <a:chOff x="159543" y="519522"/>
            <a:chExt cx="7384257" cy="5144677"/>
          </a:xfrm>
        </p:grpSpPr>
        <p:pic>
          <p:nvPicPr>
            <p:cNvPr id="8" name="Picture 4" descr="Image result for monitor png">
              <a:extLst>
                <a:ext uri="{FF2B5EF4-FFF2-40B4-BE49-F238E27FC236}">
                  <a16:creationId xmlns:a16="http://schemas.microsoft.com/office/drawing/2014/main" id="{6DEAD806-87D6-4789-AF2E-F7C418821F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543" y="519522"/>
              <a:ext cx="7384257" cy="514467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18">
              <a:extLst>
                <a:ext uri="{FF2B5EF4-FFF2-40B4-BE49-F238E27FC236}">
                  <a16:creationId xmlns:a16="http://schemas.microsoft.com/office/drawing/2014/main" id="{57A75C37-D17D-41D1-94EB-B2DC23052C6D}"/>
                </a:ext>
              </a:extLst>
            </p:cNvPr>
            <p:cNvPicPr>
              <a:picLocks noChangeAspect="1"/>
            </p:cNvPicPr>
            <p:nvPr/>
          </p:nvPicPr>
          <p:blipFill rotWithShape="1">
            <a:blip r:embed="rId5">
              <a:extLst>
                <a:ext uri="{28A0092B-C50C-407E-A947-70E740481C1C}">
                  <a14:useLocalDpi xmlns:a14="http://schemas.microsoft.com/office/drawing/2010/main" val="0"/>
                </a:ext>
              </a:extLst>
            </a:blip>
            <a:srcRect l="11840" t="13282" r="12660" b="12492"/>
            <a:stretch/>
          </p:blipFill>
          <p:spPr>
            <a:xfrm>
              <a:off x="405353" y="789233"/>
              <a:ext cx="6900419" cy="3848755"/>
            </a:xfrm>
            <a:prstGeom prst="rect">
              <a:avLst/>
            </a:prstGeom>
          </p:spPr>
        </p:pic>
      </p:grpSp>
    </p:spTree>
    <p:extLst>
      <p:ext uri="{BB962C8B-B14F-4D97-AF65-F5344CB8AC3E}">
        <p14:creationId xmlns:p14="http://schemas.microsoft.com/office/powerpoint/2010/main" val="340594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8A3BB-E90C-4D78-84DD-7226524802EE}"/>
              </a:ext>
            </a:extLst>
          </p:cNvPr>
          <p:cNvSpPr/>
          <p:nvPr/>
        </p:nvSpPr>
        <p:spPr>
          <a:xfrm>
            <a:off x="2248497" y="2691602"/>
            <a:ext cx="7978466" cy="646331"/>
          </a:xfrm>
          <a:prstGeom prst="rect">
            <a:avLst/>
          </a:prstGeom>
        </p:spPr>
        <p:txBody>
          <a:bodyPr wrap="none">
            <a:spAutoFit/>
          </a:bodyPr>
          <a:lstStyle/>
          <a:p>
            <a:pPr algn="l" fontAlgn="t">
              <a:spcAft>
                <a:spcPts val="0"/>
              </a:spcAft>
            </a:pPr>
            <a:r>
              <a:rPr lang="en-US" sz="3600" b="1" dirty="0">
                <a:solidFill>
                  <a:srgbClr val="01548B"/>
                </a:solidFill>
                <a:latin typeface="Gill Sans MT" panose="020B0502020104020203"/>
              </a:rPr>
              <a:t>Section 2:</a:t>
            </a:r>
            <a:r>
              <a:rPr lang="en-GB" sz="3600" b="1" dirty="0">
                <a:solidFill>
                  <a:srgbClr val="01548B"/>
                </a:solidFill>
                <a:latin typeface="Gill Sans MT" panose="020B0502020104020203"/>
              </a:rPr>
              <a:t> </a:t>
            </a:r>
            <a:r>
              <a:rPr lang="en-US" sz="3600" b="1" dirty="0">
                <a:solidFill>
                  <a:srgbClr val="01548B"/>
                </a:solidFill>
                <a:latin typeface="Gill Sans MT" panose="020B0502020104020203"/>
              </a:rPr>
              <a:t>User Registration Process</a:t>
            </a:r>
            <a:endParaRPr lang="en-MU" sz="3600" b="1" dirty="0">
              <a:solidFill>
                <a:srgbClr val="01548B"/>
              </a:solidFill>
              <a:latin typeface="Gill Sans MT" panose="020B0502020104020203"/>
            </a:endParaRPr>
          </a:p>
        </p:txBody>
      </p:sp>
      <p:sp>
        <p:nvSpPr>
          <p:cNvPr id="2" name="Rectangle 1">
            <a:extLst>
              <a:ext uri="{FF2B5EF4-FFF2-40B4-BE49-F238E27FC236}">
                <a16:creationId xmlns:a16="http://schemas.microsoft.com/office/drawing/2014/main" id="{B5A6CBC0-C42F-4A82-BDAB-850EF8408C32}"/>
              </a:ext>
            </a:extLst>
          </p:cNvPr>
          <p:cNvSpPr/>
          <p:nvPr/>
        </p:nvSpPr>
        <p:spPr>
          <a:xfrm>
            <a:off x="4233644" y="3542556"/>
            <a:ext cx="3724712" cy="4571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B18281D-0AF4-4754-BF44-5F3B37BA9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469" y="-508816"/>
            <a:ext cx="4461887" cy="3155069"/>
          </a:xfrm>
          <a:prstGeom prst="rect">
            <a:avLst/>
          </a:prstGeom>
        </p:spPr>
      </p:pic>
      <p:sp>
        <p:nvSpPr>
          <p:cNvPr id="5" name="Text Placeholder 5">
            <a:extLst>
              <a:ext uri="{FF2B5EF4-FFF2-40B4-BE49-F238E27FC236}">
                <a16:creationId xmlns:a16="http://schemas.microsoft.com/office/drawing/2014/main" id="{EB392A19-4D0C-4295-8708-6C010F0F6705}"/>
              </a:ext>
            </a:extLst>
          </p:cNvPr>
          <p:cNvSpPr txBox="1">
            <a:spLocks/>
          </p:cNvSpPr>
          <p:nvPr/>
        </p:nvSpPr>
        <p:spPr>
          <a:xfrm>
            <a:off x="4795700" y="3701831"/>
            <a:ext cx="5828359" cy="1734586"/>
          </a:xfrm>
          <a:prstGeom prst="rect">
            <a:avLst/>
          </a:prstGeom>
        </p:spPr>
        <p:txBody>
          <a:bodyPr vert="horz" lIns="91440" tIns="45720" rIns="91440" bIns="45720" rtlCol="0" anchor="t"/>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500"/>
              </a:spcAft>
            </a:pPr>
            <a:r>
              <a:rPr lang="en-US" sz="4000" b="1" dirty="0">
                <a:solidFill>
                  <a:srgbClr val="115886"/>
                </a:solidFill>
                <a:latin typeface="Calibri" panose="020F0502020204030204" pitchFamily="34" charset="0"/>
                <a:cs typeface="Calibri" panose="020F0502020204030204" pitchFamily="34" charset="0"/>
              </a:rPr>
              <a:t>E-Licensing</a:t>
            </a:r>
          </a:p>
        </p:txBody>
      </p:sp>
    </p:spTree>
    <p:extLst>
      <p:ext uri="{BB962C8B-B14F-4D97-AF65-F5344CB8AC3E}">
        <p14:creationId xmlns:p14="http://schemas.microsoft.com/office/powerpoint/2010/main" val="141361031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2E2B21"/>
      </a:dk1>
      <a:lt1>
        <a:srgbClr val="FFFFFF"/>
      </a:lt1>
      <a:dk2>
        <a:srgbClr val="605B4F"/>
      </a:dk2>
      <a:lt2>
        <a:srgbClr val="2E2B21"/>
      </a:lt2>
      <a:accent1>
        <a:srgbClr val="A9A57C"/>
      </a:accent1>
      <a:accent2>
        <a:srgbClr val="2E2B21"/>
      </a:accent2>
      <a:accent3>
        <a:srgbClr val="D2CB6C"/>
      </a:accent3>
      <a:accent4>
        <a:srgbClr val="95A39D"/>
      </a:accent4>
      <a:accent5>
        <a:srgbClr val="C89F5D"/>
      </a:accent5>
      <a:accent6>
        <a:srgbClr val="B1A089"/>
      </a:accent6>
      <a:hlink>
        <a:srgbClr val="D25814"/>
      </a:hlink>
      <a:folHlink>
        <a:srgbClr val="849A0A"/>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5B8606F2D4BB4FBFBE3243C79B2E79" ma:contentTypeVersion="9" ma:contentTypeDescription="Create a new document." ma:contentTypeScope="" ma:versionID="edfaf5e1852c8210254875ea03d43a1f">
  <xsd:schema xmlns:xsd="http://www.w3.org/2001/XMLSchema" xmlns:xs="http://www.w3.org/2001/XMLSchema" xmlns:p="http://schemas.microsoft.com/office/2006/metadata/properties" xmlns:ns2="243fbe24-835a-482a-9754-bcfca67f5a55" targetNamespace="http://schemas.microsoft.com/office/2006/metadata/properties" ma:root="true" ma:fieldsID="d64201f52448ddd732734b635e377ce8" ns2:_="">
    <xsd:import namespace="243fbe24-835a-482a-9754-bcfca67f5a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fbe24-835a-482a-9754-bcfca67f5a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5D82EE-D1D2-4E5D-99FB-C718701ED895}"/>
</file>

<file path=customXml/itemProps2.xml><?xml version="1.0" encoding="utf-8"?>
<ds:datastoreItem xmlns:ds="http://schemas.openxmlformats.org/officeDocument/2006/customXml" ds:itemID="{F0118EA0-FCB1-4DEC-A542-7FB7FD3C3FB0}"/>
</file>

<file path=customXml/itemProps3.xml><?xml version="1.0" encoding="utf-8"?>
<ds:datastoreItem xmlns:ds="http://schemas.openxmlformats.org/officeDocument/2006/customXml" ds:itemID="{1C21D30D-65FF-48A0-947C-B3A3C289E029}"/>
</file>

<file path=docProps/app.xml><?xml version="1.0" encoding="utf-8"?>
<Properties xmlns="http://schemas.openxmlformats.org/officeDocument/2006/extended-properties" xmlns:vt="http://schemas.openxmlformats.org/officeDocument/2006/docPropsVTypes">
  <TotalTime>11160</TotalTime>
  <Words>2060</Words>
  <Application>Microsoft Office PowerPoint</Application>
  <PresentationFormat>Widescreen</PresentationFormat>
  <Paragraphs>280</Paragraphs>
  <Slides>27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Narrow</vt:lpstr>
      <vt:lpstr>Calibri</vt:lpstr>
      <vt:lpstr>Calibri Light</vt:lpstr>
      <vt:lpstr>Gill Sans MT</vt:lpstr>
      <vt:lpstr>Tw Cen MT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 Sewpal</dc:creator>
  <cp:lastModifiedBy>Hreeshika Gopal</cp:lastModifiedBy>
  <cp:revision>204</cp:revision>
  <dcterms:created xsi:type="dcterms:W3CDTF">2017-08-09T06:01:53Z</dcterms:created>
  <dcterms:modified xsi:type="dcterms:W3CDTF">2020-10-23T04:40:54Z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0x010100AD5B8606F2D4BB4FBFBE3243C79B2E79</vt:lpwstr>
  </property>
  <property fmtid="{D5CDD505-2E9C-101B-9397-08002B2CF9AE}" pid="3" name="Order">
    <vt:r8>25000</vt:r8>
  </property>
</Properties>
</file>